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5"/>
  </p:notesMasterIdLst>
  <p:sldIdLst>
    <p:sldId id="260" r:id="rId2"/>
    <p:sldId id="261" r:id="rId3"/>
    <p:sldId id="262" r:id="rId4"/>
  </p:sldIdLst>
  <p:sldSz cx="9144000" cy="6858000" type="screen4x3"/>
  <p:notesSz cx="7104063" cy="102346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979" userDrawn="1">
          <p15:clr>
            <a:srgbClr val="A4A3A4"/>
          </p15:clr>
        </p15:guide>
        <p15:guide id="2" pos="40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5050"/>
    <a:srgbClr val="4472C4"/>
    <a:srgbClr val="ED7D31"/>
    <a:srgbClr val="A5A5A5"/>
    <a:srgbClr val="5B9BD5"/>
    <a:srgbClr val="FFC000"/>
    <a:srgbClr val="0000CC"/>
    <a:srgbClr val="203864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306" autoAdjust="0"/>
    <p:restoredTop sz="96391" autoAdjust="0"/>
  </p:normalViewPr>
  <p:slideViewPr>
    <p:cSldViewPr snapToGrid="0" snapToObjects="1">
      <p:cViewPr varScale="1">
        <p:scale>
          <a:sx n="84" d="100"/>
          <a:sy n="84" d="100"/>
        </p:scale>
        <p:origin x="1762" y="82"/>
      </p:cViewPr>
      <p:guideLst>
        <p:guide orient="horz" pos="1979"/>
        <p:guide pos="4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78C464C8-DCEC-4E22-AB1B-8E90B564A040}" type="datetimeFigureOut">
              <a:rPr lang="ko-KR" altLang="en-US" smtClean="0"/>
              <a:t>2026-04-01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249363" y="1279525"/>
            <a:ext cx="4605337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10407" y="4925407"/>
            <a:ext cx="5683250" cy="4029879"/>
          </a:xfrm>
          <a:prstGeom prst="rect">
            <a:avLst/>
          </a:prstGeom>
        </p:spPr>
        <p:txBody>
          <a:bodyPr vert="horz" lIns="99075" tIns="49538" rIns="99075" bIns="49538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3992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CF4F12B3-1B11-4D3A-95D8-C881C710BC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15100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4F12B3-1B11-4D3A-95D8-C881C710BC2D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52648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0D646-97C4-B246-ACB0-4A0A02915C15}" type="datetimeFigureOut">
              <a:rPr kumimoji="1" lang="ko-KR" altLang="en-US" smtClean="0"/>
              <a:t>2026-04-01</a:t>
            </a:fld>
            <a:endParaRPr kumimoji="1"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2A5D2-3699-2E4F-9425-20D6DE30F31D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13664628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
둘째 수준
셋째 수준
넷째 수준
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0D646-97C4-B246-ACB0-4A0A02915C15}" type="datetimeFigureOut">
              <a:rPr kumimoji="1" lang="ko-KR" altLang="en-US" smtClean="0"/>
              <a:t>2026-04-01</a:t>
            </a:fld>
            <a:endParaRPr kumimoji="1"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2A5D2-3699-2E4F-9425-20D6DE30F31D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21575857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
둘째 수준
셋째 수준
넷째 수준
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0D646-97C4-B246-ACB0-4A0A02915C15}" type="datetimeFigureOut">
              <a:rPr kumimoji="1" lang="ko-KR" altLang="en-US" smtClean="0"/>
              <a:t>2026-04-01</a:t>
            </a:fld>
            <a:endParaRPr kumimoji="1"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2A5D2-3699-2E4F-9425-20D6DE30F31D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816540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
둘째 수준
셋째 수준
넷째 수준
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
둘째 수준
셋째 수준
넷째 수준
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0D646-97C4-B246-ACB0-4A0A02915C15}" type="datetimeFigureOut">
              <a:rPr kumimoji="1" lang="ko-KR" altLang="en-US" smtClean="0"/>
              <a:t>2026-04-01</a:t>
            </a:fld>
            <a:endParaRPr kumimoji="1"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2A5D2-3699-2E4F-9425-20D6DE30F31D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36229368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
둘째 수준
셋째 수준
넷째 수준
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
둘째 수준
셋째 수준
넷째 수준
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
둘째 수준
셋째 수준
넷째 수준
다섯째 수준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
둘째 수준
셋째 수준
넷째 수준
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0D646-97C4-B246-ACB0-4A0A02915C15}" type="datetimeFigureOut">
              <a:rPr kumimoji="1" lang="ko-KR" altLang="en-US" smtClean="0"/>
              <a:t>2026-04-01</a:t>
            </a:fld>
            <a:endParaRPr kumimoji="1"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2A5D2-3699-2E4F-9425-20D6DE30F31D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40211579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0D646-97C4-B246-ACB0-4A0A02915C15}" type="datetimeFigureOut">
              <a:rPr kumimoji="1" lang="ko-KR" altLang="en-US" smtClean="0"/>
              <a:t>2026-04-01</a:t>
            </a:fld>
            <a:endParaRPr kumimoji="1"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2A5D2-3699-2E4F-9425-20D6DE30F31D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21730364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0D646-97C4-B246-ACB0-4A0A02915C15}" type="datetimeFigureOut">
              <a:rPr kumimoji="1" lang="ko-KR" altLang="en-US" smtClean="0"/>
              <a:t>2026-04-01</a:t>
            </a:fld>
            <a:endParaRPr kumimoji="1"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2A5D2-3699-2E4F-9425-20D6DE30F31D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598270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
둘째 수준
셋째 수준
넷째 수준
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
둘째 수준
셋째 수준
넷째 수준
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0D646-97C4-B246-ACB0-4A0A02915C15}" type="datetimeFigureOut">
              <a:rPr kumimoji="1" lang="ko-KR" altLang="en-US" smtClean="0"/>
              <a:t>2026-04-01</a:t>
            </a:fld>
            <a:endParaRPr kumimoji="1"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2A5D2-3699-2E4F-9425-20D6DE30F31D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26682942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
둘째 수준
셋째 수준
넷째 수준
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0D646-97C4-B246-ACB0-4A0A02915C15}" type="datetimeFigureOut">
              <a:rPr kumimoji="1" lang="ko-KR" altLang="en-US" smtClean="0"/>
              <a:t>2026-04-01</a:t>
            </a:fld>
            <a:endParaRPr kumimoji="1"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2A5D2-3699-2E4F-9425-20D6DE30F31D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6673980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
둘째 수준
셋째 수준
넷째 수준
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0D646-97C4-B246-ACB0-4A0A02915C15}" type="datetimeFigureOut">
              <a:rPr kumimoji="1" lang="ko-KR" altLang="en-US" smtClean="0"/>
              <a:t>2026-04-01</a:t>
            </a:fld>
            <a:endParaRPr kumimoji="1"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2A5D2-3699-2E4F-9425-20D6DE30F31D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3178423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
둘째 수준
셋째 수준
넷째 수준
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0D646-97C4-B246-ACB0-4A0A02915C15}" type="datetimeFigureOut">
              <a:rPr kumimoji="1" lang="ko-KR" altLang="en-US" smtClean="0"/>
              <a:t>2026-04-01</a:t>
            </a:fld>
            <a:endParaRPr kumimoji="1"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2A5D2-3699-2E4F-9425-20D6DE30F31D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18172550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0" y="200177"/>
            <a:ext cx="9144000" cy="7757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36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55674156-3125-48CE-B7AD-16F5FF6CA05A}"/>
              </a:ext>
            </a:extLst>
          </p:cNvPr>
          <p:cNvSpPr/>
          <p:nvPr userDrawn="1"/>
        </p:nvSpPr>
        <p:spPr>
          <a:xfrm>
            <a:off x="0" y="6597352"/>
            <a:ext cx="9144000" cy="26064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endParaRPr lang="ko-KR" altLang="en-US" sz="1350" dirty="0">
              <a:solidFill>
                <a:prstClr val="white"/>
              </a:solidFill>
              <a:latin typeface="서울남산체 B" panose="02020603020101020101" pitchFamily="18" charset="-127"/>
              <a:ea typeface="서울남산체 B" panose="02020603020101020101" pitchFamily="18" charset="-127"/>
            </a:endParaRPr>
          </a:p>
        </p:txBody>
      </p:sp>
      <p:sp>
        <p:nvSpPr>
          <p:cNvPr id="10" name="텍스트 개체 틀 2">
            <a:extLst>
              <a:ext uri="{FF2B5EF4-FFF2-40B4-BE49-F238E27FC236}">
                <a16:creationId xmlns:a16="http://schemas.microsoft.com/office/drawing/2014/main" id="{BEA53C6E-B822-48C1-AE43-123E9E431F64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0" y="1005382"/>
            <a:ext cx="9144000" cy="419379"/>
          </a:xfrm>
          <a:prstGeom prst="rect">
            <a:avLst/>
          </a:prstGeom>
        </p:spPr>
        <p:txBody>
          <a:bodyPr anchor="ctr"/>
          <a:lstStyle>
            <a:lvl1pPr marL="0" marR="0" indent="0" algn="ctr" defTabSz="685800" rtl="0" eaLnBrk="1" fontAlgn="auto" latinLnBrk="1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marR="0" lvl="0" indent="0" algn="ctr" defTabSz="685800" rtl="0" eaLnBrk="1" fontAlgn="auto" latinLnBrk="1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Subtitle in this line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3601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 편집
둘째 수준
셋째 수준
넷째 수준
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서울남산체 B" panose="02020603020101020101" pitchFamily="18" charset="-127"/>
                <a:ea typeface="서울남산체 B" panose="02020603020101020101" pitchFamily="18" charset="-127"/>
              </a:defRPr>
            </a:lvl1pPr>
          </a:lstStyle>
          <a:p>
            <a:fld id="{3610D646-97C4-B246-ACB0-4A0A02915C15}" type="datetimeFigureOut">
              <a:rPr kumimoji="1" lang="ko-KR" altLang="en-US" smtClean="0"/>
              <a:pPr/>
              <a:t>2026-04-01</a:t>
            </a:fld>
            <a:endParaRPr kumimoji="1"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서울남산체 B" panose="02020603020101020101" pitchFamily="18" charset="-127"/>
                <a:ea typeface="서울남산체 B" panose="02020603020101020101" pitchFamily="18" charset="-127"/>
              </a:defRPr>
            </a:lvl1pPr>
          </a:lstStyle>
          <a:p>
            <a:endParaRPr kumimoji="1"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서울남산체 B" panose="02020603020101020101" pitchFamily="18" charset="-127"/>
                <a:ea typeface="서울남산체 B" panose="02020603020101020101" pitchFamily="18" charset="-127"/>
              </a:defRPr>
            </a:lvl1pPr>
          </a:lstStyle>
          <a:p>
            <a:fld id="{3592A5D2-3699-2E4F-9425-20D6DE30F31D}" type="slidenum">
              <a:rPr kumimoji="1" lang="ko-KR" altLang="en-US" smtClean="0"/>
              <a:pPr/>
              <a:t>‹#›</a:t>
            </a:fld>
            <a:endParaRPr kumimoji="1"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450908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서울남산체 B" panose="02020603020101020101" pitchFamily="18" charset="-127"/>
          <a:ea typeface="서울남산체 B" panose="02020603020101020101" pitchFamily="18" charset="-127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서울남산체 B" panose="02020603020101020101" pitchFamily="18" charset="-127"/>
          <a:ea typeface="서울남산체 B" panose="02020603020101020101" pitchFamily="18" charset="-127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4" name="직선 연결선 93"/>
          <p:cNvCxnSpPr/>
          <p:nvPr/>
        </p:nvCxnSpPr>
        <p:spPr>
          <a:xfrm>
            <a:off x="4457700" y="3128963"/>
            <a:ext cx="1630506" cy="2889"/>
          </a:xfrm>
          <a:prstGeom prst="line">
            <a:avLst/>
          </a:prstGeom>
          <a:ln w="38100">
            <a:solidFill>
              <a:srgbClr val="A5A5A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직선 연결선 94"/>
          <p:cNvCxnSpPr/>
          <p:nvPr/>
        </p:nvCxnSpPr>
        <p:spPr>
          <a:xfrm>
            <a:off x="5448229" y="4566757"/>
            <a:ext cx="890536" cy="0"/>
          </a:xfrm>
          <a:prstGeom prst="line">
            <a:avLst/>
          </a:prstGeom>
          <a:ln w="38100">
            <a:solidFill>
              <a:srgbClr val="ED7D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직선 연결선 95"/>
          <p:cNvCxnSpPr/>
          <p:nvPr/>
        </p:nvCxnSpPr>
        <p:spPr>
          <a:xfrm>
            <a:off x="5416533" y="6155445"/>
            <a:ext cx="890536" cy="7596"/>
          </a:xfrm>
          <a:prstGeom prst="line">
            <a:avLst/>
          </a:prstGeom>
          <a:ln w="38100">
            <a:solidFill>
              <a:srgbClr val="4472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직선 연결선 92"/>
          <p:cNvCxnSpPr/>
          <p:nvPr/>
        </p:nvCxnSpPr>
        <p:spPr>
          <a:xfrm>
            <a:off x="2587614" y="6319130"/>
            <a:ext cx="898536" cy="0"/>
          </a:xfrm>
          <a:prstGeom prst="line">
            <a:avLst/>
          </a:prstGeom>
          <a:ln w="38100">
            <a:solidFill>
              <a:srgbClr val="5B9BD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/>
        </p:nvCxnSpPr>
        <p:spPr>
          <a:xfrm>
            <a:off x="2405063" y="3766430"/>
            <a:ext cx="576262" cy="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양쪽 모서리가 둥근 사각형 71">
            <a:extLst>
              <a:ext uri="{FF2B5EF4-FFF2-40B4-BE49-F238E27FC236}">
                <a16:creationId xmlns:a16="http://schemas.microsoft.com/office/drawing/2014/main" id="{01D49F04-28EF-0F41-BE18-80232FD0A893}"/>
              </a:ext>
            </a:extLst>
          </p:cNvPr>
          <p:cNvSpPr/>
          <p:nvPr/>
        </p:nvSpPr>
        <p:spPr>
          <a:xfrm flipV="1">
            <a:off x="968233" y="-4109"/>
            <a:ext cx="7207534" cy="786053"/>
          </a:xfrm>
          <a:prstGeom prst="round2SameRect">
            <a:avLst/>
          </a:prstGeom>
          <a:solidFill>
            <a:srgbClr val="002060">
              <a:alpha val="8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2400" b="1" spc="-100" dirty="0">
                <a:solidFill>
                  <a:schemeClr val="bg1"/>
                </a:solidFill>
                <a:latin typeface="서울남산체 B" panose="02020603020101020101" pitchFamily="18" charset="-127"/>
                <a:ea typeface="서울남산체 B" panose="02020603020101020101" pitchFamily="18" charset="-127"/>
              </a:rPr>
              <a:t> </a:t>
            </a:r>
            <a:endParaRPr lang="ko-KR" altLang="en-US" sz="2400" dirty="0">
              <a:latin typeface="서울남산체 B" panose="02020603020101020101" pitchFamily="18" charset="-127"/>
              <a:ea typeface="서울남산체 B" panose="02020603020101020101" pitchFamily="18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 idx="4294967295"/>
          </p:nvPr>
        </p:nvSpPr>
        <p:spPr>
          <a:xfrm>
            <a:off x="821714" y="30163"/>
            <a:ext cx="7406055" cy="776287"/>
          </a:xfrm>
        </p:spPr>
        <p:txBody>
          <a:bodyPr>
            <a:normAutofit/>
          </a:bodyPr>
          <a:lstStyle/>
          <a:p>
            <a:pPr algn="ctr"/>
            <a:r>
              <a:rPr lang="ko-KR" altLang="en-US" sz="3200" dirty="0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강원대학교 핵심역량 진단</a:t>
            </a:r>
            <a:r>
              <a:rPr lang="en-US" altLang="ko-KR" sz="3200" dirty="0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(KCCA) </a:t>
            </a:r>
            <a:r>
              <a:rPr lang="ko-KR" altLang="en-US" sz="3200" dirty="0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이란</a:t>
            </a:r>
            <a:r>
              <a:rPr lang="en-US" altLang="ko-KR" sz="3200" dirty="0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?</a:t>
            </a:r>
            <a:endParaRPr lang="ko-KR" altLang="en-US" sz="3200" dirty="0">
              <a:solidFill>
                <a:schemeClr val="bg1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4294967295"/>
          </p:nvPr>
        </p:nvSpPr>
        <p:spPr>
          <a:xfrm>
            <a:off x="288507" y="954262"/>
            <a:ext cx="8618671" cy="1818854"/>
          </a:xfrm>
        </p:spPr>
        <p:txBody>
          <a:bodyPr>
            <a:noAutofit/>
          </a:bodyPr>
          <a:lstStyle/>
          <a:p>
            <a:pPr indent="-108000" defTabSz="672704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400" spc="150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 </a:t>
            </a:r>
            <a:r>
              <a:rPr lang="en-US" altLang="ko-KR" sz="1600" spc="150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KCCA</a:t>
            </a:r>
          </a:p>
          <a:p>
            <a:pPr marL="120600" indent="0" defTabSz="672704">
              <a:lnSpc>
                <a:spcPct val="150000"/>
              </a:lnSpc>
              <a:buNone/>
            </a:pPr>
            <a:r>
              <a:rPr lang="en-US" altLang="ko-KR" sz="1400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  - “KNU </a:t>
            </a:r>
            <a:r>
              <a:rPr lang="en-US" altLang="ko-KR" sz="140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Core Competencies </a:t>
            </a:r>
            <a:r>
              <a:rPr lang="en-US" altLang="ko-KR" sz="1400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Assessment”</a:t>
            </a:r>
            <a:r>
              <a:rPr lang="ko-KR" altLang="en-US" sz="1400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의</a:t>
            </a:r>
            <a:r>
              <a:rPr lang="en-US" altLang="ko-KR" sz="1400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 </a:t>
            </a:r>
            <a:r>
              <a:rPr lang="ko-KR" altLang="en-US" sz="1400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약자</a:t>
            </a:r>
            <a:endParaRPr lang="en-US" altLang="ko-KR" sz="1400" dirty="0">
              <a:latin typeface="나눔스퀘어라운드OTF Bold" panose="020B0600000101010101" pitchFamily="34" charset="-127"/>
              <a:ea typeface="나눔스퀘어라운드OTF Bold" panose="020B0600000101010101" pitchFamily="34" charset="-127"/>
            </a:endParaRPr>
          </a:p>
          <a:p>
            <a:pPr marL="120600" indent="0" defTabSz="672704">
              <a:lnSpc>
                <a:spcPct val="150000"/>
              </a:lnSpc>
              <a:buNone/>
            </a:pPr>
            <a:r>
              <a:rPr lang="en-US" altLang="ko-KR" sz="1400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  - </a:t>
            </a:r>
            <a:r>
              <a:rPr lang="ko-KR" altLang="en-US" sz="1400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강원대학교 인재상</a:t>
            </a:r>
            <a:r>
              <a:rPr lang="en-US" altLang="ko-KR" sz="1400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(</a:t>
            </a:r>
            <a:r>
              <a:rPr lang="ko-KR" altLang="en-US" sz="1400" dirty="0" err="1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실사구시형</a:t>
            </a:r>
            <a:r>
              <a:rPr lang="ko-KR" altLang="en-US" sz="1400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 창의</a:t>
            </a:r>
            <a:r>
              <a:rPr lang="en-US" altLang="ko-KR" sz="1400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·</a:t>
            </a:r>
            <a:r>
              <a:rPr lang="ko-KR" altLang="en-US" sz="1400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협동 인재</a:t>
            </a:r>
            <a:r>
              <a:rPr lang="en-US" altLang="ko-KR" sz="1400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) </a:t>
            </a:r>
            <a:r>
              <a:rPr lang="ko-KR" altLang="en-US" sz="1400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실현을 위해 재학생이 갖춰야 할 역량을 진단 및 분석하는 도구</a:t>
            </a:r>
            <a:endParaRPr lang="en-US" altLang="ko-KR" sz="1400" dirty="0">
              <a:latin typeface="나눔스퀘어라운드OTF Bold" panose="020B0600000101010101" pitchFamily="34" charset="-127"/>
              <a:ea typeface="나눔스퀘어라운드OTF Bold" panose="020B0600000101010101" pitchFamily="34" charset="-127"/>
            </a:endParaRPr>
          </a:p>
          <a:p>
            <a:pPr indent="-108000" defTabSz="672704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400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 </a:t>
            </a:r>
            <a:r>
              <a:rPr lang="en-US" altLang="ko-KR" sz="1400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5</a:t>
            </a:r>
            <a:r>
              <a:rPr lang="ko-KR" altLang="en-US" sz="1400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대 핵심역량</a:t>
            </a:r>
            <a:r>
              <a:rPr lang="en-US" altLang="ko-KR" sz="1400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: </a:t>
            </a:r>
            <a:r>
              <a:rPr lang="ko-KR" altLang="en-US" sz="1400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융합역량</a:t>
            </a:r>
            <a:r>
              <a:rPr lang="en-US" altLang="ko-KR" sz="1400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, </a:t>
            </a:r>
            <a:r>
              <a:rPr lang="ko-KR" altLang="en-US" sz="1400" dirty="0" err="1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창의역량</a:t>
            </a:r>
            <a:r>
              <a:rPr lang="en-US" altLang="ko-KR" sz="1400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, </a:t>
            </a:r>
            <a:r>
              <a:rPr lang="ko-KR" altLang="en-US" sz="1400" dirty="0" err="1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인성역량</a:t>
            </a:r>
            <a:r>
              <a:rPr lang="en-US" altLang="ko-KR" sz="1400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, </a:t>
            </a:r>
            <a:r>
              <a:rPr lang="ko-KR" altLang="en-US" sz="1400" dirty="0" err="1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협동역량</a:t>
            </a:r>
            <a:r>
              <a:rPr lang="en-US" altLang="ko-KR" sz="1400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, </a:t>
            </a:r>
            <a:r>
              <a:rPr lang="ko-KR" altLang="en-US" sz="1400" dirty="0" err="1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실천역량</a:t>
            </a:r>
            <a:endParaRPr lang="en-US" altLang="ko-KR" sz="1400" dirty="0">
              <a:latin typeface="나눔스퀘어라운드OTF Bold" panose="020B0600000101010101" pitchFamily="34" charset="-127"/>
              <a:ea typeface="나눔스퀘어라운드OTF Bold" panose="020B0600000101010101" pitchFamily="34" charset="-127"/>
            </a:endParaRPr>
          </a:p>
          <a:p>
            <a:pPr indent="-108000" defTabSz="672704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altLang="ko-KR" sz="1400" dirty="0">
              <a:latin typeface="나눔스퀘어라운드OTF Bold" panose="020B0600000101010101" pitchFamily="34" charset="-127"/>
              <a:ea typeface="나눔스퀘어라운드OTF Bold" panose="020B0600000101010101" pitchFamily="34" charset="-127"/>
            </a:endParaRPr>
          </a:p>
          <a:p>
            <a:pPr marL="120600" indent="0" defTabSz="672704">
              <a:lnSpc>
                <a:spcPct val="150000"/>
              </a:lnSpc>
              <a:buNone/>
            </a:pPr>
            <a:endParaRPr lang="en-US" altLang="ko-KR" sz="1400" dirty="0">
              <a:latin typeface="나눔스퀘어라운드OTF Bold" panose="020B0600000101010101" pitchFamily="34" charset="-127"/>
              <a:ea typeface="나눔스퀘어라운드OTF Bold" panose="020B0600000101010101" pitchFamily="34" charset="-127"/>
            </a:endParaRPr>
          </a:p>
          <a:p>
            <a:pPr marL="120600" indent="0" defTabSz="672704">
              <a:lnSpc>
                <a:spcPct val="150000"/>
              </a:lnSpc>
              <a:buNone/>
            </a:pPr>
            <a:endParaRPr lang="en-US" altLang="ko-KR" sz="1400" dirty="0">
              <a:latin typeface="나눔스퀘어라운드OTF Bold" panose="020B0600000101010101" pitchFamily="34" charset="-127"/>
              <a:ea typeface="나눔스퀘어라운드OTF Bold" panose="020B0600000101010101" pitchFamily="34" charset="-127"/>
            </a:endParaRPr>
          </a:p>
          <a:p>
            <a:pPr indent="-108000" defTabSz="672704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altLang="ko-KR" sz="1400" dirty="0">
              <a:latin typeface="나눔스퀘어라운드OTF Bold" panose="020B0600000101010101" pitchFamily="34" charset="-127"/>
              <a:ea typeface="나눔스퀘어라운드OTF Bold" panose="020B0600000101010101" pitchFamily="34" charset="-127"/>
            </a:endParaRPr>
          </a:p>
          <a:p>
            <a:pPr indent="-108000" defTabSz="672704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altLang="ko-KR" sz="1400" dirty="0">
              <a:latin typeface="나눔스퀘어라운드OTF Bold" panose="020B0600000101010101" pitchFamily="34" charset="-127"/>
              <a:ea typeface="나눔스퀘어라운드OTF Bold" panose="020B0600000101010101" pitchFamily="34" charset="-127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69897709-284A-4AC1-B9EA-168F7EBA40AD}"/>
              </a:ext>
            </a:extLst>
          </p:cNvPr>
          <p:cNvSpPr txBox="1"/>
          <p:nvPr/>
        </p:nvSpPr>
        <p:spPr>
          <a:xfrm>
            <a:off x="4971210" y="3887877"/>
            <a:ext cx="1267257" cy="507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/>
            <a:r>
              <a:rPr lang="ko-KR" altLang="en-US" sz="135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서울남산체 B" panose="02020603020101020101" pitchFamily="18" charset="-127"/>
                <a:ea typeface="서울남산체 B" panose="02020603020101020101" pitchFamily="18" charset="-127"/>
                <a:cs typeface="Arial" pitchFamily="34" charset="0"/>
              </a:rPr>
              <a:t>창의</a:t>
            </a:r>
            <a:endParaRPr lang="en-US" altLang="ko-KR" sz="135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서울남산체 B" panose="02020603020101020101" pitchFamily="18" charset="-127"/>
              <a:ea typeface="서울남산체 B" panose="02020603020101020101" pitchFamily="18" charset="-127"/>
              <a:cs typeface="Arial" pitchFamily="34" charset="0"/>
            </a:endParaRPr>
          </a:p>
          <a:p>
            <a:pPr algn="ctr" latinLnBrk="0"/>
            <a:r>
              <a:rPr lang="ko-KR" altLang="en-US" sz="135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서울남산체 B" panose="02020603020101020101" pitchFamily="18" charset="-127"/>
                <a:ea typeface="서울남산체 B" panose="02020603020101020101" pitchFamily="18" charset="-127"/>
                <a:cs typeface="Arial" pitchFamily="34" charset="0"/>
              </a:rPr>
              <a:t> 역량</a:t>
            </a:r>
          </a:p>
        </p:txBody>
      </p:sp>
      <p:grpSp>
        <p:nvGrpSpPr>
          <p:cNvPr id="45" name="Group 3">
            <a:extLst>
              <a:ext uri="{FF2B5EF4-FFF2-40B4-BE49-F238E27FC236}">
                <a16:creationId xmlns:a16="http://schemas.microsoft.com/office/drawing/2014/main" id="{FF141252-1469-41FE-83BD-9589A3427E6B}"/>
              </a:ext>
            </a:extLst>
          </p:cNvPr>
          <p:cNvGrpSpPr/>
          <p:nvPr/>
        </p:nvGrpSpPr>
        <p:grpSpPr>
          <a:xfrm>
            <a:off x="2443215" y="3024517"/>
            <a:ext cx="3590179" cy="3568628"/>
            <a:chOff x="821987" y="1666908"/>
            <a:chExt cx="4254340" cy="4325772"/>
          </a:xfrm>
        </p:grpSpPr>
        <p:sp>
          <p:nvSpPr>
            <p:cNvPr id="62" name="Chord 16">
              <a:extLst>
                <a:ext uri="{FF2B5EF4-FFF2-40B4-BE49-F238E27FC236}">
                  <a16:creationId xmlns:a16="http://schemas.microsoft.com/office/drawing/2014/main" id="{2802E05C-817A-468B-AA14-22E33A7CBA8E}"/>
                </a:ext>
              </a:extLst>
            </p:cNvPr>
            <p:cNvSpPr/>
            <p:nvPr/>
          </p:nvSpPr>
          <p:spPr>
            <a:xfrm rot="10800000">
              <a:off x="3366061" y="2102492"/>
              <a:ext cx="1710266" cy="2384679"/>
            </a:xfrm>
            <a:custGeom>
              <a:avLst/>
              <a:gdLst/>
              <a:ahLst/>
              <a:cxnLst/>
              <a:rect l="l" t="t" r="r" b="b"/>
              <a:pathLst>
                <a:path w="1695864" h="2407247">
                  <a:moveTo>
                    <a:pt x="892192" y="2407247"/>
                  </a:moveTo>
                  <a:cubicBezTo>
                    <a:pt x="132631" y="1866468"/>
                    <a:pt x="-185286" y="893701"/>
                    <a:pt x="108040" y="9038"/>
                  </a:cubicBezTo>
                  <a:lnTo>
                    <a:pt x="1695864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/>
              <a:endParaRPr lang="ko-KR" altLang="en-US" sz="1350" dirty="0">
                <a:solidFill>
                  <a:prstClr val="white"/>
                </a:solidFill>
                <a:latin typeface="서울남산체 B" panose="02020603020101020101" pitchFamily="18" charset="-127"/>
                <a:ea typeface="서울남산체 B" panose="02020603020101020101" pitchFamily="18" charset="-127"/>
              </a:endParaRPr>
            </a:p>
          </p:txBody>
        </p:sp>
        <p:sp>
          <p:nvSpPr>
            <p:cNvPr id="63" name="Chord 4">
              <a:extLst>
                <a:ext uri="{FF2B5EF4-FFF2-40B4-BE49-F238E27FC236}">
                  <a16:creationId xmlns:a16="http://schemas.microsoft.com/office/drawing/2014/main" id="{E3DE25FB-E61B-40F2-B562-B00FC1B5A68F}"/>
                </a:ext>
              </a:extLst>
            </p:cNvPr>
            <p:cNvSpPr/>
            <p:nvPr/>
          </p:nvSpPr>
          <p:spPr>
            <a:xfrm rot="10800000">
              <a:off x="1706905" y="1666908"/>
              <a:ext cx="2419806" cy="1993203"/>
            </a:xfrm>
            <a:custGeom>
              <a:avLst/>
              <a:gdLst/>
              <a:ahLst/>
              <a:cxnLst/>
              <a:rect l="l" t="t" r="r" b="b"/>
              <a:pathLst>
                <a:path w="2530760" h="1999855">
                  <a:moveTo>
                    <a:pt x="1226329" y="1999855"/>
                  </a:moveTo>
                  <a:cubicBezTo>
                    <a:pt x="796260" y="1999691"/>
                    <a:pt x="366241" y="1869309"/>
                    <a:pt x="0" y="1607179"/>
                  </a:cubicBezTo>
                  <a:lnTo>
                    <a:pt x="536565" y="0"/>
                  </a:lnTo>
                  <a:lnTo>
                    <a:pt x="2530760" y="1552743"/>
                  </a:lnTo>
                  <a:cubicBezTo>
                    <a:pt x="2147098" y="1851003"/>
                    <a:pt x="1686685" y="2000031"/>
                    <a:pt x="1226329" y="199985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/>
              <a:endParaRPr lang="ko-KR" altLang="en-US" sz="1350" dirty="0">
                <a:solidFill>
                  <a:prstClr val="white"/>
                </a:solidFill>
                <a:latin typeface="서울남산체 B" panose="02020603020101020101" pitchFamily="18" charset="-127"/>
                <a:ea typeface="서울남산체 B" panose="02020603020101020101" pitchFamily="18" charset="-127"/>
              </a:endParaRPr>
            </a:p>
          </p:txBody>
        </p:sp>
        <p:sp>
          <p:nvSpPr>
            <p:cNvPr id="64" name="Chord 17">
              <a:extLst>
                <a:ext uri="{FF2B5EF4-FFF2-40B4-BE49-F238E27FC236}">
                  <a16:creationId xmlns:a16="http://schemas.microsoft.com/office/drawing/2014/main" id="{6161DDC7-3FB4-4BDB-9B0E-4B9546A167D5}"/>
                </a:ext>
              </a:extLst>
            </p:cNvPr>
            <p:cNvSpPr/>
            <p:nvPr/>
          </p:nvSpPr>
          <p:spPr>
            <a:xfrm rot="10800000">
              <a:off x="2622989" y="4533202"/>
              <a:ext cx="2341714" cy="1459478"/>
            </a:xfrm>
            <a:custGeom>
              <a:avLst/>
              <a:gdLst/>
              <a:ahLst/>
              <a:cxnLst/>
              <a:rect l="l" t="t" r="r" b="b"/>
              <a:pathLst>
                <a:path w="2444403" h="1461126">
                  <a:moveTo>
                    <a:pt x="2068990" y="2155"/>
                  </a:moveTo>
                  <a:lnTo>
                    <a:pt x="1994731" y="506"/>
                  </a:lnTo>
                  <a:cubicBezTo>
                    <a:pt x="1998428" y="52"/>
                    <a:pt x="2002131" y="21"/>
                    <a:pt x="2005836" y="0"/>
                  </a:cubicBezTo>
                  <a:close/>
                  <a:moveTo>
                    <a:pt x="0" y="1461126"/>
                  </a:moveTo>
                  <a:cubicBezTo>
                    <a:pt x="282660" y="600607"/>
                    <a:pt x="1079495" y="14820"/>
                    <a:pt x="1983511" y="1017"/>
                  </a:cubicBezTo>
                  <a:lnTo>
                    <a:pt x="2444403" y="144721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/>
              <a:endParaRPr lang="ko-KR" altLang="en-US" sz="1350" dirty="0">
                <a:solidFill>
                  <a:prstClr val="white"/>
                </a:solidFill>
                <a:latin typeface="서울남산체 B" panose="02020603020101020101" pitchFamily="18" charset="-127"/>
                <a:ea typeface="서울남산체 B" panose="02020603020101020101" pitchFamily="18" charset="-127"/>
              </a:endParaRPr>
            </a:p>
          </p:txBody>
        </p:sp>
        <p:sp>
          <p:nvSpPr>
            <p:cNvPr id="65" name="Chord 15">
              <a:extLst>
                <a:ext uri="{FF2B5EF4-FFF2-40B4-BE49-F238E27FC236}">
                  <a16:creationId xmlns:a16="http://schemas.microsoft.com/office/drawing/2014/main" id="{75BDBE07-C3CE-4708-92DE-E96A80598C96}"/>
                </a:ext>
              </a:extLst>
            </p:cNvPr>
            <p:cNvSpPr/>
            <p:nvPr/>
          </p:nvSpPr>
          <p:spPr>
            <a:xfrm rot="10800000">
              <a:off x="993100" y="3715758"/>
              <a:ext cx="2041750" cy="2276921"/>
            </a:xfrm>
            <a:custGeom>
              <a:avLst/>
              <a:gdLst/>
              <a:ahLst/>
              <a:cxnLst/>
              <a:rect l="l" t="t" r="r" b="b"/>
              <a:pathLst>
                <a:path w="2004501" h="2276919">
                  <a:moveTo>
                    <a:pt x="725547" y="2276919"/>
                  </a:moveTo>
                  <a:lnTo>
                    <a:pt x="0" y="285"/>
                  </a:lnTo>
                  <a:cubicBezTo>
                    <a:pt x="884460" y="-14148"/>
                    <a:pt x="1679159" y="520164"/>
                    <a:pt x="2004501" y="1331169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/>
              <a:endParaRPr lang="ko-KR" altLang="en-US" sz="1350" dirty="0">
                <a:solidFill>
                  <a:prstClr val="white"/>
                </a:solidFill>
                <a:latin typeface="서울남산체 B" panose="02020603020101020101" pitchFamily="18" charset="-127"/>
                <a:ea typeface="서울남산체 B" panose="02020603020101020101" pitchFamily="18" charset="-127"/>
              </a:endParaRPr>
            </a:p>
          </p:txBody>
        </p:sp>
        <p:sp>
          <p:nvSpPr>
            <p:cNvPr id="66" name="Chord 13">
              <a:extLst>
                <a:ext uri="{FF2B5EF4-FFF2-40B4-BE49-F238E27FC236}">
                  <a16:creationId xmlns:a16="http://schemas.microsoft.com/office/drawing/2014/main" id="{2182FD48-06A9-4372-A6BE-BBE357382D71}"/>
                </a:ext>
              </a:extLst>
            </p:cNvPr>
            <p:cNvSpPr/>
            <p:nvPr/>
          </p:nvSpPr>
          <p:spPr>
            <a:xfrm rot="10800000">
              <a:off x="821987" y="2151128"/>
              <a:ext cx="2103480" cy="2479337"/>
            </a:xfrm>
            <a:custGeom>
              <a:avLst/>
              <a:gdLst/>
              <a:ahLst/>
              <a:cxnLst/>
              <a:rect l="l" t="t" r="r" b="b"/>
              <a:pathLst>
                <a:path w="2130764" h="2479338">
                  <a:moveTo>
                    <a:pt x="1289309" y="2479338"/>
                  </a:moveTo>
                  <a:lnTo>
                    <a:pt x="0" y="1457006"/>
                  </a:lnTo>
                  <a:lnTo>
                    <a:pt x="1979148" y="0"/>
                  </a:lnTo>
                  <a:cubicBezTo>
                    <a:pt x="2334036" y="888690"/>
                    <a:pt x="2050571" y="1903595"/>
                    <a:pt x="1289309" y="2479338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/>
              <a:endParaRPr lang="ko-KR" altLang="en-US" sz="1350" dirty="0">
                <a:solidFill>
                  <a:prstClr val="white"/>
                </a:solidFill>
                <a:latin typeface="서울남산체 B" panose="02020603020101020101" pitchFamily="18" charset="-127"/>
                <a:ea typeface="서울남산체 B" panose="02020603020101020101" pitchFamily="18" charset="-127"/>
              </a:endParaRPr>
            </a:p>
          </p:txBody>
        </p:sp>
      </p:grpSp>
      <p:sp>
        <p:nvSpPr>
          <p:cNvPr id="46" name="TextBox 45">
            <a:extLst>
              <a:ext uri="{FF2B5EF4-FFF2-40B4-BE49-F238E27FC236}">
                <a16:creationId xmlns:a16="http://schemas.microsoft.com/office/drawing/2014/main" id="{E9895F93-C3E6-4D46-BDB0-CAB02FEC445B}"/>
              </a:ext>
            </a:extLst>
          </p:cNvPr>
          <p:cNvSpPr txBox="1"/>
          <p:nvPr/>
        </p:nvSpPr>
        <p:spPr>
          <a:xfrm>
            <a:off x="3675616" y="3214572"/>
            <a:ext cx="126725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/>
            <a:r>
              <a:rPr lang="ko-KR" altLang="en-US" sz="13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네오 ExtraBold" panose="00000900000000000000" pitchFamily="2" charset="-127"/>
                <a:ea typeface="나눔스퀘어 네오 ExtraBold" panose="00000900000000000000" pitchFamily="2" charset="-127"/>
                <a:cs typeface="Arial" pitchFamily="34" charset="0"/>
              </a:rPr>
              <a:t>융합 </a:t>
            </a:r>
            <a:endParaRPr lang="en-US" altLang="ko-KR" sz="13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네오 ExtraBold" panose="00000900000000000000" pitchFamily="2" charset="-127"/>
              <a:ea typeface="나눔스퀘어 네오 ExtraBold" panose="00000900000000000000" pitchFamily="2" charset="-127"/>
              <a:cs typeface="Arial" pitchFamily="34" charset="0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D38C2016-67AF-439C-9595-94FC8DDAEB52}"/>
              </a:ext>
            </a:extLst>
          </p:cNvPr>
          <p:cNvSpPr txBox="1"/>
          <p:nvPr/>
        </p:nvSpPr>
        <p:spPr>
          <a:xfrm>
            <a:off x="4218313" y="5497111"/>
            <a:ext cx="126725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/>
            <a:r>
              <a:rPr lang="ko-KR" altLang="en-US" sz="135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네오 ExtraBold" panose="00000900000000000000" pitchFamily="2" charset="-127"/>
                <a:ea typeface="나눔스퀘어 네오 ExtraBold" panose="00000900000000000000" pitchFamily="2" charset="-127"/>
                <a:cs typeface="Arial" pitchFamily="34" charset="0"/>
              </a:rPr>
              <a:t>인성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B872261-1678-4C2E-A466-FEBE2230AFF2}"/>
              </a:ext>
            </a:extLst>
          </p:cNvPr>
          <p:cNvSpPr txBox="1"/>
          <p:nvPr/>
        </p:nvSpPr>
        <p:spPr>
          <a:xfrm>
            <a:off x="2822334" y="5344789"/>
            <a:ext cx="126725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/>
            <a:r>
              <a:rPr lang="ko-KR" altLang="en-US" sz="135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네오 ExtraBold" panose="00000900000000000000" pitchFamily="2" charset="-127"/>
                <a:ea typeface="나눔스퀘어 네오 ExtraBold" panose="00000900000000000000" pitchFamily="2" charset="-127"/>
                <a:cs typeface="Arial" pitchFamily="34" charset="0"/>
              </a:rPr>
              <a:t>협동</a:t>
            </a:r>
            <a:endParaRPr lang="en-US" altLang="ko-KR" sz="135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네오 ExtraBold" panose="00000900000000000000" pitchFamily="2" charset="-127"/>
              <a:ea typeface="나눔스퀘어 네오 ExtraBold" panose="00000900000000000000" pitchFamily="2" charset="-127"/>
              <a:cs typeface="Arial" pitchFamily="34" charset="0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736CDE99-8EC0-4C25-A507-D08F86D32BCA}"/>
              </a:ext>
            </a:extLst>
          </p:cNvPr>
          <p:cNvSpPr txBox="1"/>
          <p:nvPr/>
        </p:nvSpPr>
        <p:spPr>
          <a:xfrm>
            <a:off x="2518530" y="3968638"/>
            <a:ext cx="1267259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/>
            <a:r>
              <a:rPr lang="ko-KR" altLang="en-US" sz="13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네오 ExtraBold" panose="00000900000000000000" pitchFamily="2" charset="-127"/>
                <a:ea typeface="나눔스퀘어 네오 ExtraBold" panose="00000900000000000000" pitchFamily="2" charset="-127"/>
                <a:cs typeface="Arial" pitchFamily="34" charset="0"/>
              </a:rPr>
              <a:t>실천</a:t>
            </a:r>
            <a:endParaRPr lang="en-US" altLang="ko-KR" sz="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네오 ExtraBold" panose="00000900000000000000" pitchFamily="2" charset="-127"/>
              <a:ea typeface="나눔스퀘어 네오 ExtraBold" panose="00000900000000000000" pitchFamily="2" charset="-127"/>
              <a:cs typeface="Arial" pitchFamily="34" charset="0"/>
            </a:endParaRPr>
          </a:p>
        </p:txBody>
      </p:sp>
      <p:sp>
        <p:nvSpPr>
          <p:cNvPr id="50" name="Flowchart: Merge 44">
            <a:extLst>
              <a:ext uri="{FF2B5EF4-FFF2-40B4-BE49-F238E27FC236}">
                <a16:creationId xmlns:a16="http://schemas.microsoft.com/office/drawing/2014/main" id="{DCD86643-9F7B-4D11-8302-2DC4A3BC62D9}"/>
              </a:ext>
            </a:extLst>
          </p:cNvPr>
          <p:cNvSpPr/>
          <p:nvPr/>
        </p:nvSpPr>
        <p:spPr>
          <a:xfrm rot="13127924">
            <a:off x="3471069" y="3497853"/>
            <a:ext cx="381820" cy="306682"/>
          </a:xfrm>
          <a:prstGeom prst="flowChartMerg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endParaRPr lang="ko-KR" altLang="en-US" sz="1350" dirty="0">
              <a:solidFill>
                <a:prstClr val="white"/>
              </a:solidFill>
              <a:latin typeface="서울남산체 B" panose="02020603020101020101" pitchFamily="18" charset="-127"/>
              <a:ea typeface="서울남산체 B" panose="02020603020101020101" pitchFamily="18" charset="-127"/>
            </a:endParaRPr>
          </a:p>
        </p:txBody>
      </p:sp>
      <p:sp>
        <p:nvSpPr>
          <p:cNvPr id="51" name="Flowchart: Merge 45">
            <a:extLst>
              <a:ext uri="{FF2B5EF4-FFF2-40B4-BE49-F238E27FC236}">
                <a16:creationId xmlns:a16="http://schemas.microsoft.com/office/drawing/2014/main" id="{F589BE85-F092-4F3F-ADC0-11669E861704}"/>
              </a:ext>
            </a:extLst>
          </p:cNvPr>
          <p:cNvSpPr/>
          <p:nvPr/>
        </p:nvSpPr>
        <p:spPr>
          <a:xfrm rot="17033841">
            <a:off x="5045023" y="3575691"/>
            <a:ext cx="382595" cy="275999"/>
          </a:xfrm>
          <a:prstGeom prst="flowChartMerg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endParaRPr lang="ko-KR" altLang="en-US" sz="1350" dirty="0">
              <a:solidFill>
                <a:prstClr val="white"/>
              </a:solidFill>
              <a:latin typeface="서울남산체 B" panose="02020603020101020101" pitchFamily="18" charset="-127"/>
              <a:ea typeface="서울남산체 B" panose="02020603020101020101" pitchFamily="18" charset="-127"/>
            </a:endParaRPr>
          </a:p>
        </p:txBody>
      </p:sp>
      <p:sp>
        <p:nvSpPr>
          <p:cNvPr id="52" name="Flowchart: Merge 46">
            <a:extLst>
              <a:ext uri="{FF2B5EF4-FFF2-40B4-BE49-F238E27FC236}">
                <a16:creationId xmlns:a16="http://schemas.microsoft.com/office/drawing/2014/main" id="{C664C425-930A-4728-B1CD-5BF51F117E7D}"/>
              </a:ext>
            </a:extLst>
          </p:cNvPr>
          <p:cNvSpPr/>
          <p:nvPr/>
        </p:nvSpPr>
        <p:spPr>
          <a:xfrm>
            <a:off x="5477541" y="5305127"/>
            <a:ext cx="381820" cy="306682"/>
          </a:xfrm>
          <a:prstGeom prst="flowChartMerg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endParaRPr lang="ko-KR" altLang="en-US" sz="1350" dirty="0">
              <a:solidFill>
                <a:prstClr val="white"/>
              </a:solidFill>
              <a:latin typeface="서울남산체 B" panose="02020603020101020101" pitchFamily="18" charset="-127"/>
              <a:ea typeface="서울남산체 B" panose="02020603020101020101" pitchFamily="18" charset="-127"/>
            </a:endParaRPr>
          </a:p>
        </p:txBody>
      </p:sp>
      <p:sp>
        <p:nvSpPr>
          <p:cNvPr id="53" name="Flowchart: Merge 47">
            <a:extLst>
              <a:ext uri="{FF2B5EF4-FFF2-40B4-BE49-F238E27FC236}">
                <a16:creationId xmlns:a16="http://schemas.microsoft.com/office/drawing/2014/main" id="{F46F7177-DE66-4BBD-8053-6EB172B65E77}"/>
              </a:ext>
            </a:extLst>
          </p:cNvPr>
          <p:cNvSpPr/>
          <p:nvPr/>
        </p:nvSpPr>
        <p:spPr>
          <a:xfrm rot="4648344">
            <a:off x="3974276" y="6150923"/>
            <a:ext cx="329728" cy="319800"/>
          </a:xfrm>
          <a:prstGeom prst="flowChartMerg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endParaRPr lang="ko-KR" altLang="en-US" sz="1350" dirty="0">
              <a:solidFill>
                <a:prstClr val="white"/>
              </a:solidFill>
              <a:latin typeface="서울남산체 B" panose="02020603020101020101" pitchFamily="18" charset="-127"/>
              <a:ea typeface="서울남산체 B" panose="02020603020101020101" pitchFamily="18" charset="-127"/>
            </a:endParaRPr>
          </a:p>
        </p:txBody>
      </p:sp>
      <p:sp>
        <p:nvSpPr>
          <p:cNvPr id="54" name="Flowchart: Merge 48">
            <a:extLst>
              <a:ext uri="{FF2B5EF4-FFF2-40B4-BE49-F238E27FC236}">
                <a16:creationId xmlns:a16="http://schemas.microsoft.com/office/drawing/2014/main" id="{F87BEED2-B5EE-4182-A4B6-D8CA1C1C52BF}"/>
              </a:ext>
            </a:extLst>
          </p:cNvPr>
          <p:cNvSpPr/>
          <p:nvPr/>
        </p:nvSpPr>
        <p:spPr>
          <a:xfrm rot="8789740">
            <a:off x="2699438" y="5002535"/>
            <a:ext cx="381820" cy="306682"/>
          </a:xfrm>
          <a:prstGeom prst="flowChartMerg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endParaRPr lang="ko-KR" altLang="en-US" sz="1350" dirty="0">
              <a:solidFill>
                <a:prstClr val="white"/>
              </a:solidFill>
              <a:latin typeface="서울남산체 B" panose="02020603020101020101" pitchFamily="18" charset="-127"/>
              <a:ea typeface="서울남산체 B" panose="02020603020101020101" pitchFamily="18" charset="-127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3139295" y="5676034"/>
            <a:ext cx="1007525" cy="6347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8588" indent="-128588">
              <a:buFont typeface="Arial" panose="020B0604020202020204" pitchFamily="34" charset="0"/>
              <a:buChar char="•"/>
            </a:pPr>
            <a:r>
              <a:rPr lang="ko-KR" altLang="en-US" sz="825" b="1" dirty="0">
                <a:solidFill>
                  <a:prstClr val="white"/>
                </a:solidFill>
                <a:latin typeface="나눔스퀘어 네오 ExtraBold" panose="00000900000000000000" pitchFamily="2" charset="-127"/>
                <a:ea typeface="나눔스퀘어 네오 ExtraBold" panose="00000900000000000000" pitchFamily="2" charset="-127"/>
                <a:cs typeface="Arial" pitchFamily="34" charset="0"/>
              </a:rPr>
              <a:t>소 통</a:t>
            </a:r>
            <a:endParaRPr lang="en-US" altLang="ko-KR" sz="825" b="1" dirty="0">
              <a:solidFill>
                <a:prstClr val="white"/>
              </a:solidFill>
              <a:latin typeface="나눔스퀘어 네오 ExtraBold" panose="00000900000000000000" pitchFamily="2" charset="-127"/>
              <a:ea typeface="나눔스퀘어 네오 ExtraBold" panose="00000900000000000000" pitchFamily="2" charset="-127"/>
              <a:cs typeface="Arial" pitchFamily="34" charset="0"/>
            </a:endParaRPr>
          </a:p>
          <a:p>
            <a:pPr marL="128588" indent="-128588">
              <a:buFont typeface="Arial" panose="020B0604020202020204" pitchFamily="34" charset="0"/>
              <a:buChar char="•"/>
            </a:pPr>
            <a:r>
              <a:rPr lang="ko-KR" altLang="en-US" sz="825" b="1" dirty="0">
                <a:solidFill>
                  <a:prstClr val="white"/>
                </a:solidFill>
                <a:latin typeface="나눔스퀘어 네오 ExtraBold" panose="00000900000000000000" pitchFamily="2" charset="-127"/>
                <a:ea typeface="나눔스퀘어 네오 ExtraBold" panose="00000900000000000000" pitchFamily="2" charset="-127"/>
                <a:cs typeface="Arial" pitchFamily="34" charset="0"/>
              </a:rPr>
              <a:t>배 </a:t>
            </a:r>
            <a:r>
              <a:rPr lang="ko-KR" altLang="en-US" sz="825" b="1" dirty="0" err="1">
                <a:solidFill>
                  <a:prstClr val="white"/>
                </a:solidFill>
                <a:latin typeface="나눔스퀘어 네오 ExtraBold" panose="00000900000000000000" pitchFamily="2" charset="-127"/>
                <a:ea typeface="나눔스퀘어 네오 ExtraBold" panose="00000900000000000000" pitchFamily="2" charset="-127"/>
                <a:cs typeface="Arial" pitchFamily="34" charset="0"/>
              </a:rPr>
              <a:t>려</a:t>
            </a:r>
            <a:endParaRPr lang="en-US" altLang="ko-KR" sz="825" b="1" dirty="0">
              <a:solidFill>
                <a:prstClr val="white"/>
              </a:solidFill>
              <a:latin typeface="나눔스퀘어 네오 ExtraBold" panose="00000900000000000000" pitchFamily="2" charset="-127"/>
              <a:ea typeface="나눔스퀘어 네오 ExtraBold" panose="00000900000000000000" pitchFamily="2" charset="-127"/>
              <a:cs typeface="Arial" pitchFamily="34" charset="0"/>
            </a:endParaRPr>
          </a:p>
          <a:p>
            <a:pPr marL="128588" indent="-128588">
              <a:buFont typeface="Arial" panose="020B0604020202020204" pitchFamily="34" charset="0"/>
              <a:buChar char="•"/>
            </a:pPr>
            <a:r>
              <a:rPr lang="ko-KR" altLang="en-US" sz="825" b="1" dirty="0">
                <a:solidFill>
                  <a:prstClr val="white"/>
                </a:solidFill>
                <a:latin typeface="나눔스퀘어 네오 ExtraBold" panose="00000900000000000000" pitchFamily="2" charset="-127"/>
                <a:ea typeface="나눔스퀘어 네오 ExtraBold" panose="00000900000000000000" pitchFamily="2" charset="-127"/>
                <a:cs typeface="Arial" pitchFamily="34" charset="0"/>
              </a:rPr>
              <a:t>리더십</a:t>
            </a:r>
          </a:p>
          <a:p>
            <a:pPr latinLnBrk="0"/>
            <a:endParaRPr lang="ko-KR" altLang="en-US" sz="1050" b="1" dirty="0">
              <a:solidFill>
                <a:srgbClr val="000000"/>
              </a:solidFill>
              <a:latin typeface="나눔스퀘어 네오 ExtraBold" panose="00000900000000000000" pitchFamily="2" charset="-127"/>
              <a:ea typeface="나눔스퀘어 네오 ExtraBold" panose="00000900000000000000" pitchFamily="2" charset="-127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4983458" y="4476336"/>
            <a:ext cx="1133305" cy="473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8588" indent="-128588">
              <a:buFont typeface="Arial" panose="020B0604020202020204" pitchFamily="34" charset="0"/>
              <a:buChar char="•"/>
            </a:pPr>
            <a:r>
              <a:rPr lang="ko-KR" altLang="en-US" sz="825" b="1" dirty="0">
                <a:solidFill>
                  <a:prstClr val="white"/>
                </a:solidFill>
                <a:latin typeface="나눔스퀘어 네오 ExtraBold" panose="00000900000000000000" pitchFamily="2" charset="-127"/>
                <a:ea typeface="나눔스퀘어 네오 ExtraBold" panose="00000900000000000000" pitchFamily="2" charset="-127"/>
                <a:cs typeface="Arial" pitchFamily="34" charset="0"/>
              </a:rPr>
              <a:t>창의적사고력</a:t>
            </a:r>
            <a:endParaRPr lang="en-US" altLang="ko-KR" sz="825" b="1" dirty="0">
              <a:solidFill>
                <a:prstClr val="white"/>
              </a:solidFill>
              <a:latin typeface="나눔스퀘어 네오 ExtraBold" panose="00000900000000000000" pitchFamily="2" charset="-127"/>
              <a:ea typeface="나눔스퀘어 네오 ExtraBold" panose="00000900000000000000" pitchFamily="2" charset="-127"/>
              <a:cs typeface="Arial" pitchFamily="34" charset="0"/>
            </a:endParaRPr>
          </a:p>
          <a:p>
            <a:pPr marL="128588" indent="-128588">
              <a:buFont typeface="Arial" panose="020B0604020202020204" pitchFamily="34" charset="0"/>
              <a:buChar char="•"/>
            </a:pPr>
            <a:r>
              <a:rPr lang="ko-KR" altLang="en-US" sz="825" b="1" dirty="0">
                <a:solidFill>
                  <a:prstClr val="white"/>
                </a:solidFill>
                <a:latin typeface="나눔스퀘어 네오 ExtraBold" panose="00000900000000000000" pitchFamily="2" charset="-127"/>
                <a:ea typeface="나눔스퀘어 네오 ExtraBold" panose="00000900000000000000" pitchFamily="2" charset="-127"/>
                <a:cs typeface="Arial" pitchFamily="34" charset="0"/>
              </a:rPr>
              <a:t>분 석 </a:t>
            </a:r>
            <a:r>
              <a:rPr lang="ko-KR" altLang="en-US" sz="825" b="1" dirty="0" err="1">
                <a:solidFill>
                  <a:prstClr val="white"/>
                </a:solidFill>
                <a:latin typeface="나눔스퀘어 네오 ExtraBold" panose="00000900000000000000" pitchFamily="2" charset="-127"/>
                <a:ea typeface="나눔스퀘어 네오 ExtraBold" panose="00000900000000000000" pitchFamily="2" charset="-127"/>
                <a:cs typeface="Arial" pitchFamily="34" charset="0"/>
              </a:rPr>
              <a:t>력</a:t>
            </a:r>
            <a:endParaRPr lang="en-US" altLang="ko-KR" sz="825" b="1" dirty="0">
              <a:solidFill>
                <a:prstClr val="white"/>
              </a:solidFill>
              <a:latin typeface="나눔스퀘어 네오 ExtraBold" panose="00000900000000000000" pitchFamily="2" charset="-127"/>
              <a:ea typeface="나눔스퀘어 네오 ExtraBold" panose="00000900000000000000" pitchFamily="2" charset="-127"/>
              <a:cs typeface="Arial" pitchFamily="34" charset="0"/>
            </a:endParaRPr>
          </a:p>
          <a:p>
            <a:pPr marL="128588" indent="-128588">
              <a:buFont typeface="Arial" panose="020B0604020202020204" pitchFamily="34" charset="0"/>
              <a:buChar char="•"/>
            </a:pPr>
            <a:r>
              <a:rPr lang="ko-KR" altLang="en-US" sz="825" b="1" dirty="0">
                <a:solidFill>
                  <a:prstClr val="white"/>
                </a:solidFill>
                <a:latin typeface="나눔스퀘어 네오 ExtraBold" panose="00000900000000000000" pitchFamily="2" charset="-127"/>
                <a:ea typeface="나눔스퀘어 네오 ExtraBold" panose="00000900000000000000" pitchFamily="2" charset="-127"/>
                <a:cs typeface="Arial" pitchFamily="34" charset="0"/>
              </a:rPr>
              <a:t>문제해결능력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4036787" y="3588788"/>
            <a:ext cx="1057065" cy="473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8588" indent="-128588">
              <a:buFont typeface="Arial" panose="020B0604020202020204" pitchFamily="34" charset="0"/>
              <a:buChar char="•"/>
            </a:pPr>
            <a:r>
              <a:rPr lang="ko-KR" altLang="en-US" sz="825" b="1" dirty="0">
                <a:latin typeface="나눔스퀘어 네오 ExtraBold" panose="00000900000000000000" pitchFamily="2" charset="-127"/>
                <a:ea typeface="나눔스퀘어 네오 ExtraBold" panose="00000900000000000000" pitchFamily="2" charset="-127"/>
                <a:cs typeface="Arial" pitchFamily="34" charset="0"/>
              </a:rPr>
              <a:t>학 제 성</a:t>
            </a:r>
            <a:endParaRPr lang="en-US" altLang="ko-KR" sz="825" b="1" dirty="0">
              <a:latin typeface="나눔스퀘어 네오 ExtraBold" panose="00000900000000000000" pitchFamily="2" charset="-127"/>
              <a:ea typeface="나눔스퀘어 네오 ExtraBold" panose="00000900000000000000" pitchFamily="2" charset="-127"/>
              <a:cs typeface="Arial" pitchFamily="34" charset="0"/>
            </a:endParaRPr>
          </a:p>
          <a:p>
            <a:pPr marL="128588" indent="-128588">
              <a:buFont typeface="Arial" panose="020B0604020202020204" pitchFamily="34" charset="0"/>
              <a:buChar char="•"/>
            </a:pPr>
            <a:r>
              <a:rPr lang="ko-KR" altLang="en-US" sz="825" b="1" dirty="0">
                <a:latin typeface="나눔스퀘어 네오 ExtraBold" panose="00000900000000000000" pitchFamily="2" charset="-127"/>
                <a:ea typeface="나눔스퀘어 네오 ExtraBold" panose="00000900000000000000" pitchFamily="2" charset="-127"/>
                <a:cs typeface="Arial" pitchFamily="34" charset="0"/>
              </a:rPr>
              <a:t>글 </a:t>
            </a:r>
            <a:r>
              <a:rPr lang="ko-KR" altLang="en-US" sz="825" b="1" dirty="0" err="1">
                <a:latin typeface="나눔스퀘어 네오 ExtraBold" panose="00000900000000000000" pitchFamily="2" charset="-127"/>
                <a:ea typeface="나눔스퀘어 네오 ExtraBold" panose="00000900000000000000" pitchFamily="2" charset="-127"/>
                <a:cs typeface="Arial" pitchFamily="34" charset="0"/>
              </a:rPr>
              <a:t>로</a:t>
            </a:r>
            <a:r>
              <a:rPr lang="ko-KR" altLang="en-US" sz="825" b="1" dirty="0">
                <a:latin typeface="나눔스퀘어 네오 ExtraBold" panose="00000900000000000000" pitchFamily="2" charset="-127"/>
                <a:ea typeface="나눔스퀘어 네오 ExtraBold" panose="00000900000000000000" pitchFamily="2" charset="-127"/>
                <a:cs typeface="Arial" pitchFamily="34" charset="0"/>
              </a:rPr>
              <a:t> </a:t>
            </a:r>
            <a:r>
              <a:rPr lang="ko-KR" altLang="en-US" sz="825" b="1" dirty="0" err="1">
                <a:latin typeface="나눔스퀘어 네오 ExtraBold" panose="00000900000000000000" pitchFamily="2" charset="-127"/>
                <a:ea typeface="나눔스퀘어 네오 ExtraBold" panose="00000900000000000000" pitchFamily="2" charset="-127"/>
                <a:cs typeface="Arial" pitchFamily="34" charset="0"/>
              </a:rPr>
              <a:t>컬</a:t>
            </a:r>
            <a:endParaRPr lang="en-US" altLang="ko-KR" sz="825" b="1" dirty="0">
              <a:latin typeface="나눔스퀘어 네오 ExtraBold" panose="00000900000000000000" pitchFamily="2" charset="-127"/>
              <a:ea typeface="나눔스퀘어 네오 ExtraBold" panose="00000900000000000000" pitchFamily="2" charset="-127"/>
              <a:cs typeface="Arial" pitchFamily="34" charset="0"/>
            </a:endParaRPr>
          </a:p>
          <a:p>
            <a:pPr marL="128588" indent="-128588">
              <a:buFont typeface="Arial" panose="020B0604020202020204" pitchFamily="34" charset="0"/>
              <a:buChar char="•"/>
            </a:pPr>
            <a:r>
              <a:rPr lang="ko-KR" altLang="en-US" sz="825" b="1" dirty="0" err="1">
                <a:latin typeface="나눔스퀘어 네오 ExtraBold" panose="00000900000000000000" pitchFamily="2" charset="-127"/>
                <a:ea typeface="나눔스퀘어 네오 ExtraBold" panose="00000900000000000000" pitchFamily="2" charset="-127"/>
                <a:cs typeface="Arial" pitchFamily="34" charset="0"/>
              </a:rPr>
              <a:t>디지털문해</a:t>
            </a:r>
            <a:endParaRPr lang="ko-KR" altLang="en-US" sz="825" b="1" dirty="0">
              <a:latin typeface="나눔스퀘어 네오 ExtraBold" panose="00000900000000000000" pitchFamily="2" charset="-127"/>
              <a:ea typeface="나눔스퀘어 네오 ExtraBold" panose="00000900000000000000" pitchFamily="2" charset="-127"/>
              <a:cs typeface="Arial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4555564" y="5796967"/>
            <a:ext cx="744455" cy="473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8588" indent="-128588">
              <a:buFont typeface="Arial" panose="020B0604020202020204" pitchFamily="34" charset="0"/>
              <a:buChar char="•"/>
            </a:pPr>
            <a:r>
              <a:rPr lang="ko-KR" altLang="en-US" sz="825" b="1" dirty="0">
                <a:solidFill>
                  <a:prstClr val="white"/>
                </a:solidFill>
                <a:latin typeface="나눔스퀘어 네오 ExtraBold" panose="00000900000000000000" pitchFamily="2" charset="-127"/>
                <a:ea typeface="나눔스퀘어 네오 ExtraBold" panose="00000900000000000000" pitchFamily="2" charset="-127"/>
                <a:cs typeface="Arial" pitchFamily="34" charset="0"/>
              </a:rPr>
              <a:t>지 성</a:t>
            </a:r>
            <a:endParaRPr lang="en-US" altLang="ko-KR" sz="825" b="1" dirty="0">
              <a:solidFill>
                <a:prstClr val="white"/>
              </a:solidFill>
              <a:latin typeface="나눔스퀘어 네오 ExtraBold" panose="00000900000000000000" pitchFamily="2" charset="-127"/>
              <a:ea typeface="나눔스퀘어 네오 ExtraBold" panose="00000900000000000000" pitchFamily="2" charset="-127"/>
              <a:cs typeface="Arial" pitchFamily="34" charset="0"/>
            </a:endParaRPr>
          </a:p>
          <a:p>
            <a:pPr marL="128588" indent="-128588">
              <a:buFont typeface="Arial" panose="020B0604020202020204" pitchFamily="34" charset="0"/>
              <a:buChar char="•"/>
            </a:pPr>
            <a:r>
              <a:rPr lang="ko-KR" altLang="en-US" sz="825" b="1" dirty="0">
                <a:solidFill>
                  <a:prstClr val="white"/>
                </a:solidFill>
                <a:latin typeface="나눔스퀘어 네오 ExtraBold" panose="00000900000000000000" pitchFamily="2" charset="-127"/>
                <a:ea typeface="나눔스퀘어 네오 ExtraBold" panose="00000900000000000000" pitchFamily="2" charset="-127"/>
                <a:cs typeface="Arial" pitchFamily="34" charset="0"/>
              </a:rPr>
              <a:t>덕 성</a:t>
            </a:r>
            <a:endParaRPr lang="en-US" altLang="ko-KR" sz="825" b="1" dirty="0">
              <a:solidFill>
                <a:prstClr val="white"/>
              </a:solidFill>
              <a:latin typeface="나눔스퀘어 네오 ExtraBold" panose="00000900000000000000" pitchFamily="2" charset="-127"/>
              <a:ea typeface="나눔스퀘어 네오 ExtraBold" panose="00000900000000000000" pitchFamily="2" charset="-127"/>
              <a:cs typeface="Arial" pitchFamily="34" charset="0"/>
            </a:endParaRPr>
          </a:p>
          <a:p>
            <a:pPr marL="128588" indent="-128588">
              <a:buFont typeface="Arial" panose="020B0604020202020204" pitchFamily="34" charset="0"/>
              <a:buChar char="•"/>
            </a:pPr>
            <a:r>
              <a:rPr lang="ko-KR" altLang="en-US" sz="825" b="1" dirty="0">
                <a:solidFill>
                  <a:prstClr val="white"/>
                </a:solidFill>
                <a:latin typeface="나눔스퀘어 네오 ExtraBold" panose="00000900000000000000" pitchFamily="2" charset="-127"/>
                <a:ea typeface="나눔스퀘어 네오 ExtraBold" panose="00000900000000000000" pitchFamily="2" charset="-127"/>
                <a:cs typeface="Arial" pitchFamily="34" charset="0"/>
              </a:rPr>
              <a:t>감 성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2654757" y="4290220"/>
            <a:ext cx="1476510" cy="473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8588" indent="-128588">
              <a:buFont typeface="Arial" panose="020B0604020202020204" pitchFamily="34" charset="0"/>
              <a:buChar char="•"/>
            </a:pPr>
            <a:r>
              <a:rPr lang="ko-KR" altLang="en-US" sz="825" b="1" dirty="0" err="1">
                <a:latin typeface="나눔스퀘어 네오 ExtraBold" panose="00000900000000000000" pitchFamily="2" charset="-127"/>
                <a:ea typeface="나눔스퀘어 네오 ExtraBold" panose="00000900000000000000" pitchFamily="2" charset="-127"/>
                <a:cs typeface="Arial" pitchFamily="34" charset="0"/>
              </a:rPr>
              <a:t>자기주도성</a:t>
            </a:r>
            <a:endParaRPr lang="en-US" altLang="ko-KR" sz="825" b="1" dirty="0">
              <a:latin typeface="나눔스퀘어 네오 ExtraBold" panose="00000900000000000000" pitchFamily="2" charset="-127"/>
              <a:ea typeface="나눔스퀘어 네오 ExtraBold" panose="00000900000000000000" pitchFamily="2" charset="-127"/>
              <a:cs typeface="Arial" pitchFamily="34" charset="0"/>
            </a:endParaRPr>
          </a:p>
          <a:p>
            <a:pPr marL="128588" indent="-128588">
              <a:buFont typeface="Arial" panose="020B0604020202020204" pitchFamily="34" charset="0"/>
              <a:buChar char="•"/>
            </a:pPr>
            <a:r>
              <a:rPr lang="ko-KR" altLang="en-US" sz="825" b="1" dirty="0">
                <a:latin typeface="나눔스퀘어 네오 ExtraBold" panose="00000900000000000000" pitchFamily="2" charset="-127"/>
                <a:ea typeface="나눔스퀘어 네오 ExtraBold" panose="00000900000000000000" pitchFamily="2" charset="-127"/>
                <a:cs typeface="Arial" pitchFamily="34" charset="0"/>
              </a:rPr>
              <a:t>목표지향성</a:t>
            </a:r>
            <a:endParaRPr lang="en-US" altLang="ko-KR" sz="825" b="1" dirty="0">
              <a:latin typeface="나눔스퀘어 네오 ExtraBold" panose="00000900000000000000" pitchFamily="2" charset="-127"/>
              <a:ea typeface="나눔스퀘어 네오 ExtraBold" panose="00000900000000000000" pitchFamily="2" charset="-127"/>
              <a:cs typeface="Arial" pitchFamily="34" charset="0"/>
            </a:endParaRPr>
          </a:p>
          <a:p>
            <a:pPr marL="128588" indent="-128588">
              <a:buFont typeface="Arial" panose="020B0604020202020204" pitchFamily="34" charset="0"/>
              <a:buChar char="•"/>
            </a:pPr>
            <a:r>
              <a:rPr lang="ko-KR" altLang="en-US" sz="825" b="1" dirty="0">
                <a:latin typeface="나눔스퀘어 네오 ExtraBold" panose="00000900000000000000" pitchFamily="2" charset="-127"/>
                <a:ea typeface="나눔스퀘어 네오 ExtraBold" panose="00000900000000000000" pitchFamily="2" charset="-127"/>
                <a:cs typeface="Arial" pitchFamily="34" charset="0"/>
              </a:rPr>
              <a:t>실용성</a:t>
            </a:r>
            <a:endParaRPr lang="ko-KR" altLang="en-US" sz="1050" b="1" dirty="0">
              <a:latin typeface="나눔스퀘어 네오 ExtraBold" panose="00000900000000000000" pitchFamily="2" charset="-127"/>
              <a:ea typeface="나눔스퀘어 네오 ExtraBold" panose="00000900000000000000" pitchFamily="2" charset="-127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3615226" y="4486529"/>
            <a:ext cx="1250175" cy="817245"/>
          </a:xfrm>
          <a:prstGeom prst="roundRect">
            <a:avLst/>
          </a:prstGeom>
          <a:solidFill>
            <a:schemeClr val="bg1">
              <a:alpha val="30000"/>
            </a:schemeClr>
          </a:solidFill>
        </p:spPr>
        <p:txBody>
          <a:bodyPr wrap="square" rtlCol="0">
            <a:spAutoFit/>
          </a:bodyPr>
          <a:lstStyle/>
          <a:p>
            <a:pPr algn="ctr" latinLnBrk="0"/>
            <a:r>
              <a:rPr lang="ko-KR" altLang="en-US" sz="1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OTF ExtraBold" panose="020D0904000000000000" pitchFamily="34" charset="-127"/>
                <a:ea typeface="나눔고딕OTF ExtraBold" panose="020D0904000000000000" pitchFamily="34" charset="-127"/>
              </a:rPr>
              <a:t>실사구시형</a:t>
            </a:r>
            <a:endParaRPr lang="en-US" altLang="ko-KR" sz="14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OTF ExtraBold" panose="020D0904000000000000" pitchFamily="34" charset="-127"/>
              <a:ea typeface="나눔고딕OTF ExtraBold" panose="020D0904000000000000" pitchFamily="34" charset="-127"/>
            </a:endParaRPr>
          </a:p>
          <a:p>
            <a:pPr algn="ctr" latinLnBrk="0"/>
            <a:r>
              <a:rPr lang="ko-KR" altLang="en-US" sz="1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OTF ExtraBold" panose="020D0904000000000000" pitchFamily="34" charset="-127"/>
                <a:ea typeface="나눔고딕OTF ExtraBold" panose="020D0904000000000000" pitchFamily="34" charset="-127"/>
              </a:rPr>
              <a:t>창의</a:t>
            </a:r>
            <a:r>
              <a:rPr lang="en-US" altLang="ko-KR" sz="1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OTF ExtraBold" panose="020D0904000000000000" pitchFamily="34" charset="-127"/>
                <a:ea typeface="나눔고딕OTF ExtraBold" panose="020D0904000000000000" pitchFamily="34" charset="-127"/>
              </a:rPr>
              <a:t>·</a:t>
            </a:r>
            <a:r>
              <a:rPr lang="ko-KR" altLang="en-US" sz="1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OTF ExtraBold" panose="020D0904000000000000" pitchFamily="34" charset="-127"/>
                <a:ea typeface="나눔고딕OTF ExtraBold" panose="020D0904000000000000" pitchFamily="34" charset="-127"/>
              </a:rPr>
              <a:t>협동</a:t>
            </a:r>
            <a:endParaRPr lang="en-US" altLang="ko-KR" sz="14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OTF ExtraBold" panose="020D0904000000000000" pitchFamily="34" charset="-127"/>
              <a:ea typeface="나눔고딕OTF ExtraBold" panose="020D0904000000000000" pitchFamily="34" charset="-127"/>
            </a:endParaRPr>
          </a:p>
          <a:p>
            <a:pPr algn="ctr" latinLnBrk="0"/>
            <a:r>
              <a:rPr lang="ko-KR" altLang="en-US" sz="1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OTF ExtraBold" panose="020D0904000000000000" pitchFamily="34" charset="-127"/>
                <a:ea typeface="나눔고딕OTF ExtraBold" panose="020D0904000000000000" pitchFamily="34" charset="-127"/>
              </a:rPr>
              <a:t>인재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6095592" y="2823412"/>
            <a:ext cx="2779344" cy="61272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A5A5A5"/>
            </a:solidFill>
          </a:ln>
        </p:spPr>
        <p:txBody>
          <a:bodyPr wrap="square" rtlCol="0">
            <a:spAutoFit/>
          </a:bodyPr>
          <a:lstStyle/>
          <a:p>
            <a:pPr algn="ctr" latinLnBrk="0">
              <a:lnSpc>
                <a:spcPct val="150000"/>
              </a:lnSpc>
            </a:pPr>
            <a:r>
              <a:rPr lang="ko-KR" altLang="en-US" sz="1050" dirty="0">
                <a:latin typeface="나눔스퀘어 네오 Bold" panose="00000800000000000000" pitchFamily="2" charset="-127"/>
                <a:ea typeface="나눔스퀘어 네오 Bold" panose="00000800000000000000" pitchFamily="2" charset="-127"/>
              </a:rPr>
              <a:t>다양한 분야의 지식을 결합하여 새로운 관점으로 가치를 창출하는 능력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6310520" y="4253126"/>
            <a:ext cx="2566920" cy="638473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D7D31"/>
            </a:solidFill>
          </a:ln>
        </p:spPr>
        <p:txBody>
          <a:bodyPr wrap="square" rtlCol="0">
            <a:spAutoFit/>
          </a:bodyPr>
          <a:lstStyle/>
          <a:p>
            <a:pPr algn="ctr" latinLnBrk="0">
              <a:lnSpc>
                <a:spcPct val="150000"/>
              </a:lnSpc>
            </a:pPr>
            <a:r>
              <a:rPr lang="ko-KR" altLang="en-US" sz="1050" dirty="0">
                <a:latin typeface="나눔스퀘어 네오 Bold" panose="00000800000000000000" pitchFamily="2" charset="-127"/>
                <a:ea typeface="나눔스퀘어 네오 Bold" panose="00000800000000000000" pitchFamily="2" charset="-127"/>
              </a:rPr>
              <a:t>열린 상상력과 비판적 분석력을 바탕으로 문제를 해결하는 능력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6310519" y="5840463"/>
            <a:ext cx="2564927" cy="61272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4472C4"/>
            </a:solidFill>
          </a:ln>
        </p:spPr>
        <p:txBody>
          <a:bodyPr wrap="square" rtlCol="0">
            <a:spAutoFit/>
          </a:bodyPr>
          <a:lstStyle/>
          <a:p>
            <a:pPr algn="ctr" latinLnBrk="0">
              <a:lnSpc>
                <a:spcPct val="150000"/>
              </a:lnSpc>
            </a:pPr>
            <a:r>
              <a:rPr lang="ko-KR" altLang="en-US" sz="1050" dirty="0">
                <a:latin typeface="나눔스퀘어 네오 Bold" panose="00000800000000000000" pitchFamily="2" charset="-127"/>
                <a:ea typeface="나눔스퀘어 네오 Bold" panose="00000800000000000000" pitchFamily="2" charset="-127"/>
              </a:rPr>
              <a:t>지성</a:t>
            </a:r>
            <a:r>
              <a:rPr lang="en-US" altLang="ko-KR" sz="1050" dirty="0">
                <a:latin typeface="나눔스퀘어 네오 Bold" panose="00000800000000000000" pitchFamily="2" charset="-127"/>
                <a:ea typeface="나눔스퀘어 네오 Bold" panose="00000800000000000000" pitchFamily="2" charset="-127"/>
              </a:rPr>
              <a:t>, </a:t>
            </a:r>
            <a:r>
              <a:rPr lang="ko-KR" altLang="en-US" sz="1050" dirty="0">
                <a:latin typeface="나눔스퀘어 네오 Bold" panose="00000800000000000000" pitchFamily="2" charset="-127"/>
                <a:ea typeface="나눔스퀘어 네오 Bold" panose="00000800000000000000" pitchFamily="2" charset="-127"/>
              </a:rPr>
              <a:t>덕성</a:t>
            </a:r>
            <a:r>
              <a:rPr lang="en-US" altLang="ko-KR" sz="1050" dirty="0">
                <a:latin typeface="나눔스퀘어 네오 Bold" panose="00000800000000000000" pitchFamily="2" charset="-127"/>
                <a:ea typeface="나눔스퀘어 네오 Bold" panose="00000800000000000000" pitchFamily="2" charset="-127"/>
              </a:rPr>
              <a:t>, </a:t>
            </a:r>
            <a:r>
              <a:rPr lang="ko-KR" altLang="en-US" sz="1050" dirty="0">
                <a:latin typeface="나눔스퀘어 네오 Bold" panose="00000800000000000000" pitchFamily="2" charset="-127"/>
                <a:ea typeface="나눔스퀘어 네오 Bold" panose="00000800000000000000" pitchFamily="2" charset="-127"/>
              </a:rPr>
              <a:t>감성의 조화를 이루어 </a:t>
            </a:r>
            <a:endParaRPr lang="en-US" altLang="ko-KR" sz="1050" dirty="0">
              <a:latin typeface="나눔스퀘어 네오 Bold" panose="00000800000000000000" pitchFamily="2" charset="-127"/>
              <a:ea typeface="나눔스퀘어 네오 Bold" panose="00000800000000000000" pitchFamily="2" charset="-127"/>
            </a:endParaRPr>
          </a:p>
          <a:p>
            <a:pPr algn="ctr" latinLnBrk="0">
              <a:lnSpc>
                <a:spcPct val="150000"/>
              </a:lnSpc>
            </a:pPr>
            <a:r>
              <a:rPr lang="ko-KR" altLang="en-US" sz="1050" dirty="0">
                <a:latin typeface="나눔스퀘어 네오 Bold" panose="00000800000000000000" pitchFamily="2" charset="-127"/>
                <a:ea typeface="나눔스퀘어 네오 Bold" panose="00000800000000000000" pitchFamily="2" charset="-127"/>
              </a:rPr>
              <a:t>인류 공동선을 일으켜 세우는 품성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254941" y="5843131"/>
            <a:ext cx="2437798" cy="883362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5B9BD5"/>
            </a:solidFill>
          </a:ln>
        </p:spPr>
        <p:txBody>
          <a:bodyPr wrap="square" rtlCol="0">
            <a:spAutoFit/>
          </a:bodyPr>
          <a:lstStyle/>
          <a:p>
            <a:pPr algn="ctr" latinLnBrk="0">
              <a:lnSpc>
                <a:spcPct val="150000"/>
              </a:lnSpc>
            </a:pPr>
            <a:r>
              <a:rPr lang="ko-KR" altLang="en-US" sz="1050" dirty="0">
                <a:latin typeface="나눔스퀘어 네오 Bold" panose="00000800000000000000" pitchFamily="2" charset="-127"/>
                <a:ea typeface="나눔스퀘어 네오 Bold" panose="00000800000000000000" pitchFamily="2" charset="-127"/>
              </a:rPr>
              <a:t>소통과 배려를 바탕으로 </a:t>
            </a:r>
            <a:endParaRPr lang="en-US" altLang="ko-KR" sz="1050" dirty="0">
              <a:latin typeface="나눔스퀘어 네오 Bold" panose="00000800000000000000" pitchFamily="2" charset="-127"/>
              <a:ea typeface="나눔스퀘어 네오 Bold" panose="00000800000000000000" pitchFamily="2" charset="-127"/>
            </a:endParaRPr>
          </a:p>
          <a:p>
            <a:pPr algn="ctr" latinLnBrk="0">
              <a:lnSpc>
                <a:spcPct val="150000"/>
              </a:lnSpc>
            </a:pPr>
            <a:r>
              <a:rPr lang="ko-KR" altLang="en-US" sz="1050" dirty="0">
                <a:latin typeface="나눔스퀘어 네오 Bold" panose="00000800000000000000" pitchFamily="2" charset="-127"/>
                <a:ea typeface="나눔스퀘어 네오 Bold" panose="00000800000000000000" pitchFamily="2" charset="-127"/>
              </a:rPr>
              <a:t>역할과 책임을 다하여 협력하는 능력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255972" y="3458695"/>
            <a:ext cx="2331642" cy="90663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 latinLnBrk="0">
              <a:lnSpc>
                <a:spcPct val="150000"/>
              </a:lnSpc>
            </a:pPr>
            <a:r>
              <a:rPr lang="ko-KR" altLang="en-US" sz="1050" dirty="0">
                <a:latin typeface="나눔스퀘어 네오 Bold" panose="00000800000000000000" pitchFamily="2" charset="-127"/>
                <a:ea typeface="나눔스퀘어 네오 Bold" panose="00000800000000000000" pitchFamily="2" charset="-127"/>
              </a:rPr>
              <a:t>자기 주도적으로 목표와 비전을</a:t>
            </a:r>
            <a:endParaRPr lang="en-US" altLang="ko-KR" sz="1050" dirty="0">
              <a:latin typeface="나눔스퀘어 네오 Bold" panose="00000800000000000000" pitchFamily="2" charset="-127"/>
              <a:ea typeface="나눔스퀘어 네오 Bold" panose="00000800000000000000" pitchFamily="2" charset="-127"/>
            </a:endParaRPr>
          </a:p>
          <a:p>
            <a:pPr algn="ctr" latinLnBrk="0">
              <a:lnSpc>
                <a:spcPct val="150000"/>
              </a:lnSpc>
            </a:pPr>
            <a:r>
              <a:rPr lang="ko-KR" altLang="en-US" sz="1050" dirty="0">
                <a:latin typeface="나눔스퀘어 네오 Bold" panose="00000800000000000000" pitchFamily="2" charset="-127"/>
                <a:ea typeface="나눔스퀘어 네오 Bold" panose="00000800000000000000" pitchFamily="2" charset="-127"/>
              </a:rPr>
              <a:t>설정하고 진취적으로 도전하는 능력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E9895F93-C3E6-4D46-BDB0-CAB02FEC445B}"/>
              </a:ext>
            </a:extLst>
          </p:cNvPr>
          <p:cNvSpPr txBox="1"/>
          <p:nvPr/>
        </p:nvSpPr>
        <p:spPr>
          <a:xfrm>
            <a:off x="4792803" y="4117364"/>
            <a:ext cx="126725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/>
            <a:r>
              <a:rPr lang="ko-KR" altLang="en-US" sz="135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네오 ExtraBold" panose="00000900000000000000" pitchFamily="2" charset="-127"/>
                <a:ea typeface="나눔스퀘어 네오 ExtraBold" panose="00000900000000000000" pitchFamily="2" charset="-127"/>
                <a:cs typeface="Arial" pitchFamily="34" charset="0"/>
              </a:rPr>
              <a:t>창의 </a:t>
            </a:r>
            <a:endParaRPr lang="en-US" altLang="ko-KR" sz="135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네오 ExtraBold" panose="00000900000000000000" pitchFamily="2" charset="-127"/>
              <a:ea typeface="나눔스퀘어 네오 ExtraBold" panose="00000900000000000000" pitchFamily="2" charset="-127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17174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1212850" y="4553740"/>
            <a:ext cx="6604000" cy="2028439"/>
          </a:xfrm>
          <a:prstGeom prst="roundRect">
            <a:avLst>
              <a:gd name="adj" fmla="val 4965"/>
            </a:avLst>
          </a:prstGeom>
          <a:solidFill>
            <a:schemeClr val="accent4">
              <a:lumMod val="40000"/>
              <a:lumOff val="60000"/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F130C64-9BC3-B04D-A4EB-3E5017FBAC60}"/>
              </a:ext>
            </a:extLst>
          </p:cNvPr>
          <p:cNvSpPr txBox="1"/>
          <p:nvPr/>
        </p:nvSpPr>
        <p:spPr>
          <a:xfrm>
            <a:off x="55502" y="414228"/>
            <a:ext cx="868475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2400" b="1" spc="-100" dirty="0">
                <a:solidFill>
                  <a:schemeClr val="bg1"/>
                </a:solidFill>
                <a:latin typeface="서울남산체 B" panose="02020603020101020101" pitchFamily="18" charset="-127"/>
                <a:ea typeface="서울남산체 B" panose="02020603020101020101" pitchFamily="18" charset="-127"/>
              </a:rPr>
              <a:t>    </a:t>
            </a:r>
            <a:r>
              <a:rPr lang="ko-KR" altLang="en-US" sz="3600" dirty="0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+mj-cs"/>
              </a:rPr>
              <a:t>강원대학교 핵심역량 진단검사</a:t>
            </a:r>
            <a:r>
              <a:rPr lang="en-US" altLang="ko-KR" sz="3600" dirty="0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+mj-cs"/>
              </a:rPr>
              <a:t>(KCCA)</a:t>
            </a:r>
            <a:r>
              <a:rPr lang="ko-KR" altLang="en-US" sz="3600" dirty="0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+mj-cs"/>
              </a:rPr>
              <a:t>활용 </a:t>
            </a:r>
            <a:endParaRPr lang="ko-KR" altLang="en-US" sz="4000" dirty="0">
              <a:solidFill>
                <a:schemeClr val="bg1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  <a:cs typeface="+mj-cs"/>
            </a:endParaRPr>
          </a:p>
        </p:txBody>
      </p:sp>
      <p:sp>
        <p:nvSpPr>
          <p:cNvPr id="11" name="직각 삼각형 9">
            <a:extLst>
              <a:ext uri="{FF2B5EF4-FFF2-40B4-BE49-F238E27FC236}">
                <a16:creationId xmlns:a16="http://schemas.microsoft.com/office/drawing/2014/main" id="{CEB6B5BC-AECB-F44A-9F05-664A6975D507}"/>
              </a:ext>
            </a:extLst>
          </p:cNvPr>
          <p:cNvSpPr/>
          <p:nvPr/>
        </p:nvSpPr>
        <p:spPr>
          <a:xfrm rot="5400000">
            <a:off x="392272" y="1131788"/>
            <a:ext cx="201336" cy="201336"/>
          </a:xfrm>
          <a:prstGeom prst="rt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서울남산체 B" panose="02020603020101020101" pitchFamily="18" charset="-127"/>
              <a:ea typeface="서울남산체 B" panose="0202060302010102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D66A484-F966-3644-86BB-C0E64FDAA142}"/>
              </a:ext>
            </a:extLst>
          </p:cNvPr>
          <p:cNvSpPr txBox="1"/>
          <p:nvPr/>
        </p:nvSpPr>
        <p:spPr>
          <a:xfrm>
            <a:off x="541512" y="1127319"/>
            <a:ext cx="162713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b="1" spc="-7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진단 및 분석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8030D8B0-0E88-EC42-B0D5-99A74977EF95}"/>
              </a:ext>
            </a:extLst>
          </p:cNvPr>
          <p:cNvSpPr/>
          <p:nvPr/>
        </p:nvSpPr>
        <p:spPr>
          <a:xfrm>
            <a:off x="741667" y="1465994"/>
            <a:ext cx="721493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ko-KR" altLang="en-US" sz="1600" b="1" spc="-70" dirty="0">
                <a:solidFill>
                  <a:schemeClr val="tx1">
                    <a:lumMod val="75000"/>
                    <a:lumOff val="25000"/>
                  </a:schemeClr>
                </a:solidFill>
                <a:latin typeface="서울남산체 B" panose="02020603020101020101" pitchFamily="18" charset="-127"/>
                <a:ea typeface="서울남산체 B" panose="02020603020101020101" pitchFamily="18" charset="-127"/>
              </a:rPr>
              <a:t>            </a:t>
            </a:r>
            <a:endParaRPr lang="en-US" altLang="ko-KR" sz="1600" b="1" spc="-70" dirty="0">
              <a:solidFill>
                <a:schemeClr val="tx1">
                  <a:lumMod val="75000"/>
                  <a:lumOff val="25000"/>
                </a:schemeClr>
              </a:solidFill>
              <a:latin typeface="서울남산체 B" panose="02020603020101020101" pitchFamily="18" charset="-127"/>
              <a:ea typeface="서울남산체 B" panose="02020603020101020101" pitchFamily="18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ADECDA2-C225-6F42-A1BA-2DA5C3F47743}"/>
              </a:ext>
            </a:extLst>
          </p:cNvPr>
          <p:cNvSpPr txBox="1"/>
          <p:nvPr/>
        </p:nvSpPr>
        <p:spPr>
          <a:xfrm>
            <a:off x="558057" y="2804804"/>
            <a:ext cx="425346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b="1" spc="-7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교육과정 및 </a:t>
            </a:r>
            <a:r>
              <a:rPr lang="ko-KR" altLang="en-US" b="1" spc="-7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비교과</a:t>
            </a:r>
            <a:r>
              <a:rPr lang="ko-KR" altLang="en-US" b="1" spc="-7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 프로그램 연계</a:t>
            </a:r>
          </a:p>
        </p:txBody>
      </p:sp>
      <p:sp>
        <p:nvSpPr>
          <p:cNvPr id="24" name="직각 삼각형 9">
            <a:extLst>
              <a:ext uri="{FF2B5EF4-FFF2-40B4-BE49-F238E27FC236}">
                <a16:creationId xmlns:a16="http://schemas.microsoft.com/office/drawing/2014/main" id="{FB527A38-9579-304C-975C-C3562D261505}"/>
              </a:ext>
            </a:extLst>
          </p:cNvPr>
          <p:cNvSpPr/>
          <p:nvPr/>
        </p:nvSpPr>
        <p:spPr>
          <a:xfrm rot="5400000">
            <a:off x="408635" y="2804804"/>
            <a:ext cx="201336" cy="201336"/>
          </a:xfrm>
          <a:prstGeom prst="rt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서울남산체 B" panose="02020603020101020101" pitchFamily="18" charset="-127"/>
              <a:ea typeface="서울남산체 B" panose="02020603020101020101" pitchFamily="18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ADECDA2-C225-6F42-A1BA-2DA5C3F47743}"/>
              </a:ext>
            </a:extLst>
          </p:cNvPr>
          <p:cNvSpPr txBox="1"/>
          <p:nvPr/>
        </p:nvSpPr>
        <p:spPr>
          <a:xfrm>
            <a:off x="559386" y="4046794"/>
            <a:ext cx="293628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b="1" spc="-7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보고서 발간</a:t>
            </a:r>
            <a:r>
              <a:rPr lang="en-US" altLang="ko-KR" b="1" spc="-7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(2018~2021)</a:t>
            </a:r>
            <a:r>
              <a:rPr lang="ko-KR" altLang="en-US" b="1" spc="-7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 </a:t>
            </a:r>
          </a:p>
        </p:txBody>
      </p:sp>
      <p:sp>
        <p:nvSpPr>
          <p:cNvPr id="28" name="직각 삼각형 9">
            <a:extLst>
              <a:ext uri="{FF2B5EF4-FFF2-40B4-BE49-F238E27FC236}">
                <a16:creationId xmlns:a16="http://schemas.microsoft.com/office/drawing/2014/main" id="{FB527A38-9579-304C-975C-C3562D261505}"/>
              </a:ext>
            </a:extLst>
          </p:cNvPr>
          <p:cNvSpPr/>
          <p:nvPr/>
        </p:nvSpPr>
        <p:spPr>
          <a:xfrm rot="5400000">
            <a:off x="401222" y="4046794"/>
            <a:ext cx="201336" cy="201336"/>
          </a:xfrm>
          <a:prstGeom prst="rt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서울남산체 B" panose="02020603020101020101" pitchFamily="18" charset="-127"/>
              <a:ea typeface="서울남산체 B" panose="02020603020101020101" pitchFamily="18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01847" y="1465694"/>
            <a:ext cx="48175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600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연도별 참여자의 </a:t>
            </a:r>
            <a:r>
              <a:rPr lang="ko-KR" altLang="en-US" sz="1600" dirty="0" err="1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역량수준</a:t>
            </a:r>
            <a:r>
              <a:rPr lang="ko-KR" altLang="en-US" sz="1600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 진단 및 </a:t>
            </a:r>
            <a:r>
              <a:rPr lang="ko-KR" altLang="en-US" sz="1600" dirty="0" err="1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결과해석</a:t>
            </a:r>
            <a:r>
              <a:rPr lang="en-US" altLang="ko-KR" sz="1600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 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600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누적데이터에 기반한 추이 분석</a:t>
            </a:r>
            <a:endParaRPr lang="en-US" altLang="ko-KR" sz="1600" dirty="0">
              <a:latin typeface="나눔스퀘어라운드OTF Bold" panose="020B0600000101010101" pitchFamily="34" charset="-127"/>
              <a:ea typeface="나눔스퀘어라운드OTF Bold" panose="020B0600000101010101" pitchFamily="34" charset="-127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600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역량 우수 인재의 특성 파악을 위한 다각도 분석 </a:t>
            </a:r>
            <a:endParaRPr lang="en-US" altLang="ko-KR" sz="1600" dirty="0">
              <a:latin typeface="나눔스퀘어라운드OTF Bold" panose="020B0600000101010101" pitchFamily="34" charset="-127"/>
              <a:ea typeface="나눔스퀘어라운드OTF Bold" panose="020B0600000101010101" pitchFamily="34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12838" y="3109933"/>
            <a:ext cx="78327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600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진단 </a:t>
            </a:r>
            <a:r>
              <a:rPr lang="ko-KR" altLang="en-US" sz="1600" dirty="0" err="1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참여결과를</a:t>
            </a:r>
            <a:r>
              <a:rPr lang="ko-KR" altLang="en-US" sz="1600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 </a:t>
            </a:r>
            <a:r>
              <a:rPr lang="ko-KR" altLang="en-US" sz="1600" dirty="0" err="1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비교과</a:t>
            </a:r>
            <a:r>
              <a:rPr lang="ko-KR" altLang="en-US" sz="1600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 마일리지 제도 연계</a:t>
            </a:r>
            <a:r>
              <a:rPr lang="en-US" altLang="ko-KR" sz="1600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(</a:t>
            </a:r>
            <a:r>
              <a:rPr lang="ko-KR" altLang="en-US" sz="1600" dirty="0">
                <a:solidFill>
                  <a:srgbClr val="FF0000"/>
                </a:solidFill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진단검사 </a:t>
            </a:r>
            <a:r>
              <a:rPr lang="ko-KR" altLang="en-US" sz="1600" dirty="0" err="1">
                <a:solidFill>
                  <a:srgbClr val="FF0000"/>
                </a:solidFill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미참여</a:t>
            </a:r>
            <a:r>
              <a:rPr lang="ko-KR" altLang="en-US" sz="1600" dirty="0">
                <a:solidFill>
                  <a:srgbClr val="FF0000"/>
                </a:solidFill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 시 장학금 지급 불가</a:t>
            </a:r>
            <a:r>
              <a:rPr lang="en-US" altLang="ko-KR" sz="1600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)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600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역량기반 교육과정 지원</a:t>
            </a:r>
            <a:r>
              <a:rPr lang="en-US" altLang="ko-KR" sz="1600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, </a:t>
            </a:r>
            <a:r>
              <a:rPr lang="ko-KR" altLang="en-US" sz="1600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학생 맞춤형 프로그램 개발 기초자료로 활용 </a:t>
            </a:r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5"/>
          <a:stretch/>
        </p:blipFill>
        <p:spPr>
          <a:xfrm>
            <a:off x="1331182" y="4656079"/>
            <a:ext cx="1270477" cy="1828483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76" t="2301" r="1260" b="2236"/>
          <a:stretch/>
        </p:blipFill>
        <p:spPr>
          <a:xfrm>
            <a:off x="3100387" y="4658527"/>
            <a:ext cx="1243267" cy="1828483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72969" y="4661644"/>
            <a:ext cx="1232930" cy="1822918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11522" y="4661644"/>
            <a:ext cx="1197766" cy="1822918"/>
          </a:xfrm>
          <a:prstGeom prst="rect">
            <a:avLst/>
          </a:prstGeom>
        </p:spPr>
      </p:pic>
      <p:sp>
        <p:nvSpPr>
          <p:cNvPr id="17" name="양쪽 모서리가 둥근 사각형 16">
            <a:extLst>
              <a:ext uri="{FF2B5EF4-FFF2-40B4-BE49-F238E27FC236}">
                <a16:creationId xmlns:a16="http://schemas.microsoft.com/office/drawing/2014/main" id="{01D49F04-28EF-0F41-BE18-80232FD0A893}"/>
              </a:ext>
            </a:extLst>
          </p:cNvPr>
          <p:cNvSpPr/>
          <p:nvPr/>
        </p:nvSpPr>
        <p:spPr>
          <a:xfrm flipV="1">
            <a:off x="1083459" y="-4108"/>
            <a:ext cx="6977083" cy="786053"/>
          </a:xfrm>
          <a:prstGeom prst="round2SameRect">
            <a:avLst/>
          </a:prstGeom>
          <a:solidFill>
            <a:srgbClr val="002060">
              <a:alpha val="8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2400" b="1" spc="-100" dirty="0">
                <a:solidFill>
                  <a:schemeClr val="bg1"/>
                </a:solidFill>
                <a:latin typeface="서울남산체 B" panose="02020603020101020101" pitchFamily="18" charset="-127"/>
                <a:ea typeface="서울남산체 B" panose="02020603020101020101" pitchFamily="18" charset="-127"/>
              </a:rPr>
              <a:t> </a:t>
            </a:r>
            <a:endParaRPr lang="ko-KR" altLang="en-US" sz="2400" dirty="0">
              <a:latin typeface="서울남산체 B" panose="02020603020101020101" pitchFamily="18" charset="-127"/>
              <a:ea typeface="서울남산체 B" panose="02020603020101020101" pitchFamily="18" charset="-127"/>
            </a:endParaRPr>
          </a:p>
        </p:txBody>
      </p:sp>
      <p:sp>
        <p:nvSpPr>
          <p:cNvPr id="18" name="제목 1"/>
          <p:cNvSpPr txBox="1">
            <a:spLocks/>
          </p:cNvSpPr>
          <p:nvPr/>
        </p:nvSpPr>
        <p:spPr>
          <a:xfrm>
            <a:off x="821714" y="30163"/>
            <a:ext cx="7406055" cy="7762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서울남산체 B" panose="02020603020101020101" pitchFamily="18" charset="-127"/>
                <a:ea typeface="서울남산체 B" panose="02020603020101020101" pitchFamily="18" charset="-127"/>
                <a:cs typeface="+mj-cs"/>
              </a:defRPr>
            </a:lvl1pPr>
          </a:lstStyle>
          <a:p>
            <a:pPr algn="ctr"/>
            <a:r>
              <a:rPr lang="ko-KR" altLang="en-US" sz="3200" dirty="0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강원대학교 핵심역량 진단 활용</a:t>
            </a:r>
          </a:p>
        </p:txBody>
      </p:sp>
    </p:spTree>
    <p:extLst>
      <p:ext uri="{BB962C8B-B14F-4D97-AF65-F5344CB8AC3E}">
        <p14:creationId xmlns:p14="http://schemas.microsoft.com/office/powerpoint/2010/main" val="14637221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직각 삼각형 9">
            <a:extLst>
              <a:ext uri="{FF2B5EF4-FFF2-40B4-BE49-F238E27FC236}">
                <a16:creationId xmlns:a16="http://schemas.microsoft.com/office/drawing/2014/main" id="{FB527A38-9579-304C-975C-C3562D261505}"/>
              </a:ext>
            </a:extLst>
          </p:cNvPr>
          <p:cNvSpPr/>
          <p:nvPr/>
        </p:nvSpPr>
        <p:spPr>
          <a:xfrm rot="5400000">
            <a:off x="259656" y="1451216"/>
            <a:ext cx="201336" cy="201336"/>
          </a:xfrm>
          <a:prstGeom prst="rt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서울남산체 B" panose="02020603020101020101" pitchFamily="18" charset="-127"/>
              <a:ea typeface="서울남산체 B" panose="02020603020101020101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89319" y="1539728"/>
            <a:ext cx="8808032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rgbClr val="FF0000">
                    <a:alpha val="76000"/>
                  </a:srgbClr>
                </a:solidFill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  ‘ </a:t>
            </a:r>
            <a:r>
              <a:rPr lang="ko-KR" altLang="en-US" b="1" dirty="0">
                <a:solidFill>
                  <a:srgbClr val="FF0000">
                    <a:alpha val="76000"/>
                  </a:srgbClr>
                </a:solidFill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핵심역량 진단</a:t>
            </a:r>
            <a:r>
              <a:rPr lang="en-US" altLang="ko-KR" b="1" dirty="0">
                <a:solidFill>
                  <a:srgbClr val="FF0000">
                    <a:alpha val="76000"/>
                  </a:srgbClr>
                </a:solidFill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(KCCA)</a:t>
            </a:r>
            <a:r>
              <a:rPr lang="ko-KR" altLang="en-US" b="1" dirty="0">
                <a:solidFill>
                  <a:srgbClr val="FF0000">
                    <a:alpha val="76000"/>
                  </a:srgbClr>
                </a:solidFill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으로</a:t>
            </a:r>
            <a:r>
              <a:rPr lang="en-US" altLang="ko-KR" b="1" dirty="0">
                <a:solidFill>
                  <a:srgbClr val="FF0000">
                    <a:alpha val="76000"/>
                  </a:srgbClr>
                </a:solidFill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 </a:t>
            </a:r>
            <a:r>
              <a:rPr lang="ko-KR" altLang="en-US" b="1" dirty="0">
                <a:solidFill>
                  <a:srgbClr val="FF0000">
                    <a:alpha val="76000"/>
                  </a:srgbClr>
                </a:solidFill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나를 알다 </a:t>
            </a:r>
            <a:r>
              <a:rPr lang="en-US" altLang="ko-KR" b="1" dirty="0">
                <a:solidFill>
                  <a:srgbClr val="FF0000">
                    <a:alpha val="76000"/>
                  </a:srgbClr>
                </a:solidFill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’ </a:t>
            </a:r>
          </a:p>
          <a:p>
            <a:r>
              <a:rPr lang="en-US" altLang="ko-KR" sz="1600" b="1" dirty="0">
                <a:latin typeface="서울남산체 B" panose="02020603020101020101" pitchFamily="18" charset="-127"/>
                <a:ea typeface="서울남산체 B" panose="02020603020101020101" pitchFamily="18" charset="-127"/>
              </a:rPr>
              <a:t>   </a:t>
            </a: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latin typeface="서울남산체 B" panose="02020603020101020101" pitchFamily="18" charset="-127"/>
                <a:ea typeface="서울남산체 B" panose="02020603020101020101" pitchFamily="18" charset="-127"/>
              </a:rPr>
              <a:t>  </a:t>
            </a:r>
            <a:r>
              <a:rPr lang="en-US" altLang="ko-KR" sz="1600" b="1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- </a:t>
            </a:r>
            <a:r>
              <a:rPr lang="ko-KR" altLang="en-US" sz="1600" b="1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신입생이었던 나는 핵심역량을 분명히 알지도 못한 채 </a:t>
            </a:r>
            <a:r>
              <a:rPr lang="en-US" altLang="ko-KR" sz="1600" b="1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KCCA </a:t>
            </a:r>
            <a:r>
              <a:rPr lang="ko-KR" altLang="en-US" sz="1600" b="1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설문조사에 참여했다</a:t>
            </a:r>
            <a:r>
              <a:rPr lang="en-US" altLang="ko-KR" sz="1600" b="1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. </a:t>
            </a:r>
            <a:r>
              <a:rPr lang="ko-KR" altLang="en-US" sz="1600" b="1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 </a:t>
            </a:r>
            <a:endParaRPr lang="en-US" altLang="ko-KR" sz="1600" b="1" dirty="0">
              <a:latin typeface="나눔스퀘어라운드OTF Bold" panose="020B0600000101010101" pitchFamily="34" charset="-127"/>
              <a:ea typeface="나눔스퀘어라운드OTF Bold" panose="020B0600000101010101" pitchFamily="34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     </a:t>
            </a:r>
            <a:r>
              <a:rPr lang="ko-KR" altLang="en-US" sz="1600" b="1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무감하게 읽었던 문항들이 </a:t>
            </a:r>
            <a:r>
              <a:rPr lang="en-US" altLang="ko-KR" sz="1600" b="1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K-Cloud</a:t>
            </a:r>
            <a:r>
              <a:rPr lang="ko-KR" altLang="en-US" sz="1600" b="1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에 차곡차곡 누적되어 있었다</a:t>
            </a:r>
            <a:r>
              <a:rPr lang="en-US" altLang="ko-KR" sz="1600" b="1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     </a:t>
            </a:r>
            <a:r>
              <a:rPr lang="ko-KR" altLang="en-US" sz="1600" b="1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그 속에는 </a:t>
            </a:r>
            <a:r>
              <a:rPr lang="en-US" altLang="ko-KR" sz="1600" b="1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1</a:t>
            </a:r>
            <a:r>
              <a:rPr lang="ko-KR" altLang="en-US" sz="1600" b="1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학년 때와 달리 꽤나 성장한 내가 있었다</a:t>
            </a:r>
            <a:r>
              <a:rPr lang="en-US" altLang="ko-KR" sz="1600" b="1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. </a:t>
            </a:r>
            <a:r>
              <a:rPr lang="ko-KR" altLang="en-US" sz="1600" b="1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 </a:t>
            </a:r>
            <a:r>
              <a:rPr lang="en-US" altLang="ko-KR" sz="1600" b="1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1</a:t>
            </a:r>
            <a:r>
              <a:rPr lang="ko-KR" altLang="en-US" sz="1600" b="1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학년 때는 창의 </a:t>
            </a:r>
            <a:r>
              <a:rPr lang="en-US" altLang="ko-KR" sz="1600" b="1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, </a:t>
            </a:r>
            <a:r>
              <a:rPr lang="ko-KR" altLang="en-US" sz="1600" b="1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협동</a:t>
            </a:r>
            <a:r>
              <a:rPr lang="en-US" altLang="ko-KR" sz="1600" b="1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, </a:t>
            </a:r>
            <a:r>
              <a:rPr lang="ko-KR" altLang="en-US" sz="1600" b="1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실천 역량이 </a:t>
            </a:r>
            <a:endParaRPr lang="en-US" altLang="ko-KR" sz="1600" b="1" dirty="0">
              <a:latin typeface="나눔스퀘어라운드OTF Bold" panose="020B0600000101010101" pitchFamily="34" charset="-127"/>
              <a:ea typeface="나눔스퀘어라운드OTF Bold" panose="020B0600000101010101" pitchFamily="34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     </a:t>
            </a:r>
            <a:r>
              <a:rPr lang="ko-KR" altLang="en-US" sz="1600" b="1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보통이었는데</a:t>
            </a:r>
            <a:r>
              <a:rPr lang="en-US" altLang="ko-KR" sz="1600" b="1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,</a:t>
            </a:r>
            <a:r>
              <a:rPr lang="ko-KR" altLang="en-US" sz="1600" b="1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 </a:t>
            </a:r>
            <a:r>
              <a:rPr lang="en-US" altLang="ko-KR" sz="1600" b="1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2</a:t>
            </a:r>
            <a:r>
              <a:rPr lang="ko-KR" altLang="en-US" sz="1600" b="1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학년 때는 모두 매우 우수였다</a:t>
            </a:r>
            <a:r>
              <a:rPr lang="en-US" altLang="ko-KR" sz="1600" b="1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. </a:t>
            </a:r>
            <a:r>
              <a:rPr lang="ko-KR" altLang="en-US" sz="1600" b="1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그 중에서도 가장 의미 있는 역량은 창의 역량이었다</a:t>
            </a:r>
            <a:r>
              <a:rPr lang="en-US" altLang="ko-KR" sz="1600" b="1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    </a:t>
            </a: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solidFill>
                  <a:srgbClr val="FF0000"/>
                </a:solidFill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   </a:t>
            </a:r>
            <a:r>
              <a:rPr lang="en-US" altLang="ko-KR" sz="1600" b="1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-</a:t>
            </a:r>
            <a:r>
              <a:rPr lang="en-US" altLang="ko-KR" sz="1600" b="1" dirty="0">
                <a:solidFill>
                  <a:srgbClr val="FF0000"/>
                </a:solidFill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 </a:t>
            </a:r>
            <a:r>
              <a:rPr lang="ko-KR" altLang="en-US" sz="1600" b="1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스스로 창의역량이 가장 결핍되었다고 느꼈으나 매년 점수가 큰 폭으로 오른 건 </a:t>
            </a:r>
            <a:r>
              <a:rPr lang="en-US" altLang="ko-KR" sz="1600" b="1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‘</a:t>
            </a:r>
            <a:r>
              <a:rPr lang="ko-KR" altLang="en-US" sz="1600" b="1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창의</a:t>
            </a:r>
            <a:r>
              <a:rPr lang="en-US" altLang="ko-KR" sz="1600" b="1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‘ </a:t>
            </a:r>
            <a:r>
              <a:rPr lang="ko-KR" altLang="en-US" sz="1600" b="1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역량이었다</a:t>
            </a:r>
            <a:r>
              <a:rPr lang="en-US" altLang="ko-KR" sz="1600" b="1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   </a:t>
            </a: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   - ‘</a:t>
            </a:r>
            <a:r>
              <a:rPr lang="ko-KR" altLang="en-US" sz="1600" b="1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난 내가 알던 것보다 더 열심히 스스로 원하는 일에 뛰어들고 있었는지 모르겠다</a:t>
            </a:r>
            <a:r>
              <a:rPr lang="en-US" altLang="ko-KR" sz="1600" b="1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     5</a:t>
            </a:r>
            <a:r>
              <a:rPr lang="ko-KR" altLang="en-US" sz="1600" b="1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대 핵심역량 진단을 통해 내가 부족한 부분을 잘 알게 되었고 또한 성장한 나를 알게 되었다</a:t>
            </a:r>
            <a:r>
              <a:rPr lang="en-US" altLang="ko-KR" sz="1600" b="1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.’ </a:t>
            </a:r>
            <a:r>
              <a:rPr lang="ko-KR" altLang="en-US" sz="1600" b="1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 </a:t>
            </a:r>
            <a:r>
              <a:rPr lang="en-US" altLang="ko-KR" sz="1600" b="1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 </a:t>
            </a:r>
            <a:r>
              <a:rPr lang="ko-KR" altLang="en-US" sz="1600" b="1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          </a:t>
            </a:r>
            <a:endParaRPr lang="en-US" altLang="ko-KR" sz="1600" b="1" dirty="0">
              <a:latin typeface="나눔스퀘어라운드OTF Bold" panose="020B0600000101010101" pitchFamily="34" charset="-127"/>
              <a:ea typeface="나눔스퀘어라운드OTF Bold" panose="020B0600000101010101" pitchFamily="34" charset="-127"/>
            </a:endParaRPr>
          </a:p>
          <a:p>
            <a:r>
              <a:rPr lang="ko-KR" altLang="en-US" sz="1600" b="1" dirty="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rPr>
              <a:t>            </a:t>
            </a:r>
            <a:endParaRPr lang="en-US" altLang="ko-KR" sz="1600" b="1" dirty="0">
              <a:latin typeface="나눔스퀘어라운드OTF Bold" panose="020B0600000101010101" pitchFamily="34" charset="-127"/>
              <a:ea typeface="나눔스퀘어라운드OTF Bold" panose="020B0600000101010101" pitchFamily="34" charset="-127"/>
            </a:endParaRPr>
          </a:p>
        </p:txBody>
      </p:sp>
      <p:sp>
        <p:nvSpPr>
          <p:cNvPr id="7" name="양쪽 모서리가 둥근 사각형 6">
            <a:extLst>
              <a:ext uri="{FF2B5EF4-FFF2-40B4-BE49-F238E27FC236}">
                <a16:creationId xmlns:a16="http://schemas.microsoft.com/office/drawing/2014/main" id="{01D49F04-28EF-0F41-BE18-80232FD0A893}"/>
              </a:ext>
            </a:extLst>
          </p:cNvPr>
          <p:cNvSpPr/>
          <p:nvPr/>
        </p:nvSpPr>
        <p:spPr>
          <a:xfrm flipV="1">
            <a:off x="1083459" y="-4108"/>
            <a:ext cx="6977083" cy="786053"/>
          </a:xfrm>
          <a:prstGeom prst="round2SameRect">
            <a:avLst/>
          </a:prstGeom>
          <a:solidFill>
            <a:srgbClr val="002060">
              <a:alpha val="8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2400" b="1" spc="-100" dirty="0">
                <a:solidFill>
                  <a:schemeClr val="bg1"/>
                </a:solidFill>
                <a:latin typeface="서울남산체 B" panose="02020603020101020101" pitchFamily="18" charset="-127"/>
                <a:ea typeface="서울남산체 B" panose="02020603020101020101" pitchFamily="18" charset="-127"/>
              </a:rPr>
              <a:t> </a:t>
            </a:r>
            <a:endParaRPr lang="ko-KR" altLang="en-US" sz="2400" dirty="0">
              <a:latin typeface="서울남산체 B" panose="02020603020101020101" pitchFamily="18" charset="-127"/>
              <a:ea typeface="서울남산체 B" panose="02020603020101020101" pitchFamily="18" charset="-127"/>
            </a:endParaRPr>
          </a:p>
        </p:txBody>
      </p:sp>
      <p:sp>
        <p:nvSpPr>
          <p:cNvPr id="9" name="제목 1"/>
          <p:cNvSpPr txBox="1">
            <a:spLocks/>
          </p:cNvSpPr>
          <p:nvPr/>
        </p:nvSpPr>
        <p:spPr>
          <a:xfrm>
            <a:off x="821714" y="30163"/>
            <a:ext cx="7406055" cy="7762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서울남산체 B" panose="02020603020101020101" pitchFamily="18" charset="-127"/>
                <a:ea typeface="서울남산체 B" panose="02020603020101020101" pitchFamily="18" charset="-127"/>
                <a:cs typeface="+mj-cs"/>
              </a:defRPr>
            </a:lvl1pPr>
          </a:lstStyle>
          <a:p>
            <a:pPr algn="ctr"/>
            <a:r>
              <a:rPr lang="ko-KR" altLang="en-US" sz="3200" dirty="0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강원대학교 핵심역량 진단 </a:t>
            </a:r>
            <a:r>
              <a:rPr lang="ko-KR" altLang="en-US" sz="3200" dirty="0" err="1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참여후기</a:t>
            </a:r>
            <a:endParaRPr lang="ko-KR" altLang="en-US" sz="3200" dirty="0">
              <a:solidFill>
                <a:schemeClr val="bg1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380914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1037</TotalTime>
  <Words>345</Words>
  <Application>Microsoft Office PowerPoint</Application>
  <PresentationFormat>화면 슬라이드 쇼(4:3)</PresentationFormat>
  <Paragraphs>69</Paragraphs>
  <Slides>3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14" baseType="lpstr">
      <vt:lpstr>나눔고딕OTF ExtraBold</vt:lpstr>
      <vt:lpstr>나눔스퀘어 Bold</vt:lpstr>
      <vt:lpstr>나눔스퀘어 네오 Bold</vt:lpstr>
      <vt:lpstr>나눔스퀘어 네오 ExtraBold</vt:lpstr>
      <vt:lpstr>나눔스퀘어라운드OTF Bold</vt:lpstr>
      <vt:lpstr>맑은 고딕</vt:lpstr>
      <vt:lpstr>서울남산체 B</vt:lpstr>
      <vt:lpstr>Arial</vt:lpstr>
      <vt:lpstr>Calibri</vt:lpstr>
      <vt:lpstr>Wingdings</vt:lpstr>
      <vt:lpstr>Office 테마</vt:lpstr>
      <vt:lpstr>강원대학교 핵심역량 진단(KCCA) 이란?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이호섭</dc:creator>
  <cp:lastModifiedBy>User</cp:lastModifiedBy>
  <cp:revision>127</cp:revision>
  <cp:lastPrinted>2023-03-10T01:09:34Z</cp:lastPrinted>
  <dcterms:created xsi:type="dcterms:W3CDTF">2018-12-17T06:50:33Z</dcterms:created>
  <dcterms:modified xsi:type="dcterms:W3CDTF">2026-04-01T05:53:37Z</dcterms:modified>
</cp:coreProperties>
</file>